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366" r:id="rId3"/>
    <p:sldId id="367" r:id="rId4"/>
    <p:sldId id="365" r:id="rId5"/>
    <p:sldId id="392" r:id="rId6"/>
    <p:sldId id="395" r:id="rId7"/>
    <p:sldId id="390" r:id="rId8"/>
    <p:sldId id="389" r:id="rId9"/>
    <p:sldId id="396" r:id="rId10"/>
    <p:sldId id="387" r:id="rId11"/>
    <p:sldId id="386" r:id="rId12"/>
    <p:sldId id="371" r:id="rId13"/>
    <p:sldId id="397" r:id="rId14"/>
    <p:sldId id="383" r:id="rId15"/>
    <p:sldId id="374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A0A0A"/>
    <a:srgbClr val="E8525D"/>
    <a:srgbClr val="FFF2CC"/>
    <a:srgbClr val="D6DCE5"/>
    <a:srgbClr val="203864"/>
    <a:srgbClr val="782B90"/>
    <a:srgbClr val="D1B2E8"/>
    <a:srgbClr val="6A318A"/>
    <a:srgbClr val="D2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F0A7B-F8B4-4FEF-A30C-5CC433F91478}" v="1978" dt="2022-08-25T17:53:26.682"/>
    <p1510:client id="{09AB8E04-3242-4403-83A9-0DFF2E21CFDE}" v="1446" dt="2022-08-26T01:30:51.939"/>
    <p1510:client id="{24E8234C-3E70-4C04-B316-AB65BC38519F}" v="621" dt="2022-08-26T05:47:28.632"/>
    <p1510:client id="{2BBAEBC3-82AB-4199-9E57-895640C0F1CB}" v="1676" dt="2022-08-26T03:43:27.814"/>
    <p1510:client id="{4DB3B421-EBF2-4A56-9C29-E95B2A2703F8}" v="3416" dt="2022-08-26T05:20:06.874"/>
    <p1510:client id="{54C3AF57-4975-488E-BE8E-C9AACCEFDBFB}" v="701" dt="2022-08-25T17:09:59.648"/>
    <p1510:client id="{581BD5C3-9B33-43E5-A503-45101AD2DEAA}" v="1844" dt="2022-08-26T05:41:02.978"/>
    <p1510:client id="{65016E1F-2AAE-4969-AE44-C720D574B37F}" v="489" dt="2022-08-25T15:45:25.161"/>
    <p1510:client id="{6842FAE9-6B79-4063-815B-F946CD7A8A29}" v="64" dt="2022-08-25T14:45:07.069"/>
    <p1510:client id="{8B918CB5-A494-4AD4-AA60-AA576080F100}" v="6819" dt="2022-08-25T17:44:13.129"/>
    <p1510:client id="{9789BEB6-FA60-4C8D-9179-D9A95660EEA6}" v="1231" dt="2022-08-26T05:40:22.128"/>
    <p1510:client id="{AC0B29D1-3491-4C7C-A939-F89E3C3CDBAD}" v="2686" dt="2022-08-26T05:30:52.324"/>
    <p1510:client id="{B208DC92-543E-4E93-B2FB-A633AE2118B1}" v="5130" dt="2022-08-26T05:47:10.508"/>
    <p1510:client id="{B56615BD-D346-4BBB-9A05-2580BE5612ED}" v="895" dt="2022-08-26T04:22:37.822"/>
    <p1510:client id="{B84E2AF8-6FCB-46D4-A3BD-736526E8EAAE}" v="2119" dt="2022-08-26T05:31:00.796"/>
    <p1510:client id="{DCB3AD32-2C87-4D70-AB5B-30B4FAC27E66}" v="698" dt="2022-08-25T21:49:19.177"/>
    <p1510:client id="{E84B1D0C-4CC3-4209-8522-6E0A9903B1F9}" v="553" dt="2022-08-26T02:01:23.455"/>
    <p1510:client id="{F361764C-2DC4-4EB2-8D18-F1BCA83003E3}" v="1643" dt="2022-08-25T17:53:30.752"/>
    <p1510:client id="{F584350E-4C81-4367-9D83-7C34C56E874A}" v="456" dt="2022-08-25T17:24:03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92E92-C592-4907-8473-F741E66D2779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7857B-1D57-48C6-81A6-61D49A0414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51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821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1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A</a:t>
            </a:r>
            <a:r>
              <a:rPr lang="ko-KR">
                <a:ea typeface="맑은 고딕"/>
              </a:rPr>
              <a:t>그룹에서는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직장인으로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추정되는</a:t>
            </a:r>
            <a:r>
              <a:rPr lang="en-US" altLang="ko-KR">
                <a:ea typeface="맑은 고딕"/>
              </a:rPr>
              <a:t> 30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방문횟수가</a:t>
            </a:r>
            <a:r>
              <a:rPr lang="en-US" altLang="ko-KR">
                <a:ea typeface="맑은 고딕"/>
              </a:rPr>
              <a:t> 1</a:t>
            </a:r>
            <a:r>
              <a:rPr lang="ko-KR">
                <a:ea typeface="맑은 고딕"/>
              </a:rPr>
              <a:t>등이었고</a:t>
            </a:r>
            <a:r>
              <a:rPr lang="en-US" altLang="ko-KR">
                <a:ea typeface="맑은 고딕"/>
              </a:rPr>
              <a:t>, </a:t>
            </a:r>
            <a:r>
              <a:rPr lang="ko-KR">
                <a:ea typeface="맑은 고딕"/>
              </a:rPr>
              <a:t>대학생으로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추정되는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방문횟수가</a:t>
            </a:r>
            <a:r>
              <a:rPr lang="en-US" altLang="ko-KR">
                <a:ea typeface="맑은 고딕"/>
              </a:rPr>
              <a:t> 2</a:t>
            </a:r>
            <a:r>
              <a:rPr lang="ko-KR">
                <a:ea typeface="맑은 고딕"/>
              </a:rPr>
              <a:t>등이었다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+ </a:t>
            </a:r>
            <a:r>
              <a:rPr lang="ko-KR">
                <a:ea typeface="맑은 고딕"/>
              </a:rPr>
              <a:t>그러나</a:t>
            </a:r>
            <a:r>
              <a:rPr lang="en-US" altLang="ko-KR">
                <a:ea typeface="맑은 고딕"/>
              </a:rPr>
              <a:t>, C</a:t>
            </a:r>
            <a:r>
              <a:rPr lang="ko-KR">
                <a:ea typeface="맑은 고딕"/>
              </a:rPr>
              <a:t>그룹에서는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대학생으로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추정되는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방문횟수가</a:t>
            </a:r>
            <a:r>
              <a:rPr lang="en-US" altLang="ko-KR">
                <a:ea typeface="맑은 고딕"/>
              </a:rPr>
              <a:t> 1</a:t>
            </a:r>
            <a:r>
              <a:rPr lang="ko-KR">
                <a:ea typeface="맑은 고딕"/>
              </a:rPr>
              <a:t>등으로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역전되었고</a:t>
            </a:r>
            <a:r>
              <a:rPr lang="en-US" altLang="ko-KR">
                <a:ea typeface="맑은 고딕"/>
              </a:rPr>
              <a:t>, </a:t>
            </a:r>
            <a:r>
              <a:rPr lang="ko-KR">
                <a:ea typeface="맑은 고딕"/>
              </a:rPr>
              <a:t>직장인으로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추정되는</a:t>
            </a:r>
            <a:r>
              <a:rPr lang="en-US" altLang="ko-KR">
                <a:ea typeface="맑은 고딕"/>
              </a:rPr>
              <a:t> 30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방문횟수가</a:t>
            </a:r>
            <a:r>
              <a:rPr lang="en-US" altLang="ko-KR">
                <a:ea typeface="맑은 고딕"/>
              </a:rPr>
              <a:t> 2</a:t>
            </a:r>
            <a:r>
              <a:rPr lang="ko-KR">
                <a:ea typeface="맑은 고딕"/>
              </a:rPr>
              <a:t>등으로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도출되었다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en-US" altLang="ko-KR">
                <a:ea typeface="맑은 고딕"/>
              </a:rPr>
              <a:t>+ </a:t>
            </a:r>
            <a:r>
              <a:rPr lang="ko-KR">
                <a:ea typeface="맑은 고딕"/>
              </a:rPr>
              <a:t>따라서</a:t>
            </a:r>
            <a:r>
              <a:rPr lang="en-US" altLang="ko-KR">
                <a:ea typeface="맑은 고딕"/>
              </a:rPr>
              <a:t>, </a:t>
            </a:r>
            <a:r>
              <a:rPr lang="en-US" altLang="ko-KR" err="1">
                <a:ea typeface="맑은 고딕"/>
              </a:rPr>
              <a:t>Cx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편의점의</a:t>
            </a:r>
            <a:r>
              <a:rPr lang="en-US" altLang="ko-KR">
                <a:ea typeface="맑은 고딕"/>
              </a:rPr>
              <a:t> 1</a:t>
            </a:r>
            <a:r>
              <a:rPr lang="ko-KR">
                <a:ea typeface="맑은 고딕"/>
              </a:rPr>
              <a:t>순위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타깃을</a:t>
            </a:r>
            <a:r>
              <a:rPr lang="en-US" altLang="ko-KR">
                <a:ea typeface="맑은 고딕"/>
              </a:rPr>
              <a:t> 30</a:t>
            </a:r>
            <a:r>
              <a:rPr lang="ko-KR">
                <a:ea typeface="맑은 고딕"/>
              </a:rPr>
              <a:t>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직장인을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선정하고</a:t>
            </a:r>
            <a:r>
              <a:rPr lang="en-US" altLang="ko-KR">
                <a:ea typeface="맑은 고딕"/>
              </a:rPr>
              <a:t>, 2</a:t>
            </a:r>
            <a:r>
              <a:rPr lang="ko-KR">
                <a:ea typeface="맑은 고딕"/>
              </a:rPr>
              <a:t>순위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타깃을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대학생으로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선정할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필요가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있음</a:t>
            </a:r>
            <a:endParaRPr lang="en-US" altLang="ko-KR">
              <a:ea typeface="맑은 고딕"/>
            </a:endParaRP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>
                <a:ea typeface="맑은 고딕"/>
              </a:rPr>
              <a:t>+ 2020</a:t>
            </a:r>
            <a:r>
              <a:rPr lang="ko-KR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대비</a:t>
            </a:r>
            <a:r>
              <a:rPr lang="en-US" altLang="ko-KR">
                <a:ea typeface="맑은 고딕"/>
              </a:rPr>
              <a:t>, 2021</a:t>
            </a:r>
            <a:r>
              <a:rPr lang="ko-KR">
                <a:ea typeface="맑은 고딕"/>
              </a:rPr>
              <a:t>년도에</a:t>
            </a:r>
            <a:r>
              <a:rPr lang="en-US" altLang="ko-KR">
                <a:ea typeface="맑은 고딕"/>
              </a:rPr>
              <a:t> C</a:t>
            </a:r>
            <a:r>
              <a:rPr lang="ko-KR">
                <a:ea typeface="맑은 고딕"/>
              </a:rPr>
              <a:t>그룹에서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방문횟수가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증가함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+ </a:t>
            </a:r>
            <a:r>
              <a:rPr lang="ko-KR">
                <a:ea typeface="맑은 고딕"/>
              </a:rPr>
              <a:t>이는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코로나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장기화의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영향으로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추정됨으로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편의점을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방문한</a:t>
            </a:r>
            <a:r>
              <a:rPr lang="en-US" altLang="ko-KR">
                <a:ea typeface="맑은 고딕"/>
              </a:rPr>
              <a:t> C</a:t>
            </a:r>
            <a:r>
              <a:rPr lang="ko-KR">
                <a:ea typeface="맑은 고딕"/>
              </a:rPr>
              <a:t>그룹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객단가를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높이는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전략이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필요</a:t>
            </a:r>
            <a:endParaRPr lang="en-US" altLang="ko-KR">
              <a:ea typeface="맑은 고딕"/>
            </a:endParaRPr>
          </a:p>
          <a:p>
            <a:endParaRPr lang="en-US" altLang="ko-KR"/>
          </a:p>
          <a:p>
            <a:r>
              <a:rPr lang="en-US" altLang="ko-KR">
                <a:ea typeface="맑은 고딕"/>
              </a:rPr>
              <a:t>+ </a:t>
            </a:r>
            <a:r>
              <a:rPr lang="ko-KR">
                <a:ea typeface="맑은 고딕"/>
              </a:rPr>
              <a:t>만약</a:t>
            </a:r>
            <a:r>
              <a:rPr lang="en-US" altLang="ko-KR">
                <a:ea typeface="맑은 고딕"/>
              </a:rPr>
              <a:t>, C</a:t>
            </a:r>
            <a:r>
              <a:rPr lang="ko-KR">
                <a:ea typeface="맑은 고딕"/>
              </a:rPr>
              <a:t>그룹에서</a:t>
            </a:r>
            <a:r>
              <a:rPr lang="en-US" altLang="ko-KR">
                <a:ea typeface="맑은 고딕"/>
              </a:rPr>
              <a:t> 20</a:t>
            </a:r>
            <a:r>
              <a:rPr lang="ko-KR">
                <a:ea typeface="맑은 고딕"/>
              </a:rPr>
              <a:t>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고객의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증가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원인이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기존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고객의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이용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횟수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증가였다면</a:t>
            </a:r>
            <a:r>
              <a:rPr lang="en-US" altLang="ko-KR">
                <a:ea typeface="맑은 고딕"/>
              </a:rPr>
              <a:t> B</a:t>
            </a:r>
            <a:r>
              <a:rPr lang="ko-KR">
                <a:ea typeface="맑은 고딕"/>
              </a:rPr>
              <a:t>그룹으로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등급이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전환되었을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것이지만</a:t>
            </a:r>
            <a:r>
              <a:rPr lang="en-US" altLang="ko-KR">
                <a:ea typeface="맑은 고딕"/>
              </a:rPr>
              <a:t>, C</a:t>
            </a:r>
            <a:r>
              <a:rPr lang="ko-KR">
                <a:ea typeface="맑은 고딕"/>
              </a:rPr>
              <a:t>그룹에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머물면서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증가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추세를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보였기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때문에</a:t>
            </a:r>
            <a:r>
              <a:rPr lang="en-US" altLang="ko-KR">
                <a:ea typeface="맑은 고딕"/>
              </a:rPr>
              <a:t>, </a:t>
            </a:r>
            <a:r>
              <a:rPr lang="ko-KR">
                <a:ea typeface="맑은 고딕"/>
              </a:rPr>
              <a:t>기존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고객이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아닌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신규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고객의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유입으로</a:t>
            </a:r>
            <a:r>
              <a:rPr lang="en-US" altLang="ko-KR">
                <a:ea typeface="맑은 고딕"/>
              </a:rPr>
              <a:t> </a:t>
            </a:r>
            <a:r>
              <a:rPr lang="ko-KR">
                <a:ea typeface="맑은 고딕"/>
              </a:rPr>
              <a:t>판단됨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45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1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88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7857B-1D57-48C6-81A6-61D49A0414C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9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A6EAC-A8DD-43E4-8BE0-A3AD2F447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0CDE64-F9AC-4F5C-BCE4-0118E95080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6DAF8C-72D7-439D-9D42-C79D37C4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89F04-546C-409A-9E98-65BC5CC35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CC227-3805-481C-B71C-920B795C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69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B9FB6-9B69-43CA-B927-4A4FDDBA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F79C27-43EA-4B37-8AAE-945CDEBEB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50CD8-B5BB-489F-9ACD-FC86894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BEA2C-EF6B-4E9A-B1BE-7B8775F6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9EB57-A572-4450-B2A1-D413D8A5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861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1B2B3C-8213-4520-8ADD-63FF3AB08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72928D-4FA1-4C5E-9B84-EF8E61C55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26091-AA5B-4529-818C-3EFA6D8CF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E6932E-9B67-451D-A547-1F9BEF69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7CAC4-5897-4270-9E90-6746236F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479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50FBB-DB2A-42EA-BA5C-64F6DE4A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E1BED-C6F0-453B-B266-2C99E32A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DB9B2-ACC4-403E-82CE-85A33D53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9BB36-C103-48B3-9F33-0D937E4F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8EAAD8-F1BB-4DB4-9029-AC0F4B66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6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9D1F0-63B2-4714-97B5-F1C3E8E5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92C271-5CEE-4EB5-9DA8-E87C5B567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65026-FE78-41F7-8ADD-1A6B16E3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28350-296D-484C-863A-89B00BD74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67D50-D941-4E49-ABCB-9BD2A630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83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87BAC-BFBF-4008-8F5E-121F132A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BA264D-6254-456E-9F7F-77C2F1E383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FADD52-7835-4186-A052-4ECF48FE2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12C980-6E45-4078-9C67-3C7BA20D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327BF-CA4B-4B6E-8CAD-012F1C9D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401999-A53A-4016-8F8F-72179DD6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5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0074A-AAE5-4603-8289-FAD9E31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F9333-AC3F-4CF7-A9B9-850A51248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E6C377-8C2E-4CF4-8DCA-EB15AA6AB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C92F528-5582-4483-970D-4DE09D61B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7834E9-CC96-4729-A19A-368EDDCC7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C5BDFC-EF3C-41A6-BEED-A8BF2FFF8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B522D9-22E6-4FC6-A03A-CB905B7C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3752C2-CF79-4640-8A05-B005375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6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2E61C-063B-4EB9-9BA5-EEE378DC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0442A-D808-44FD-BDD1-9220446B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730A6-45EC-4D25-AC92-DFEE6CB7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D3797C-3A96-4D19-9793-68E0A9AF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3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C703F4-C07E-4562-A78E-D9E0C295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F739FA-0553-4B45-B913-8061CB8D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626C72-1DB1-4F6B-8993-E090DF73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74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D67B5-E0D7-46AA-B5A3-8E7A5D88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CF07AD-001D-49B1-8FAB-9C1311CFF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BA1AF8-CAA5-4271-AC8B-E10932EA6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D3B26-BD4C-4497-94A1-FFC25F31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321429-16BA-43BC-8593-894ECE10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87804-CAFC-4FBB-9673-F041D7F7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9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90714-39D9-49D9-B440-4AB94A0E1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5E9803-F65B-44A0-B2D7-6685DDF10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2F868-145C-4502-9BEC-295E6237D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A2C373-02C1-4433-9A9E-556175DF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58524-6BE0-47EC-B850-8A5CF33E7A76}" type="datetimeFigureOut">
              <a:rPr lang="ko-KR" altLang="en-US" smtClean="0"/>
              <a:t>2022-08-27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6E62DC-36D0-45AC-BD97-59DA74F42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64028-0942-48E3-9932-611646A0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66B89-9B7D-4274-8903-0BAC92C13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46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D84A9B-2C6B-410A-9B0E-E6FCEFAAF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EF1D8-52E3-448C-9D36-0B9197A1D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72FD-24A2-417B-89CE-FAE2E1C6F3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fld id="{3B358524-6BE0-47EC-B850-8A5CF33E7A76}" type="datetimeFigureOut">
              <a:rPr lang="ko-KR" altLang="en-US" smtClean="0"/>
              <a:pPr/>
              <a:t>2022-08-27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45AEF-F41F-48FC-84AC-B115FACE3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F205A-94CD-4018-9B4B-4721098E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hwpEQ" panose="02030600000101010101" pitchFamily="18" charset="-127"/>
                <a:ea typeface="HyhwpEQ" panose="02030600000101010101" pitchFamily="18" charset="-127"/>
              </a:defRPr>
            </a:lvl1pPr>
          </a:lstStyle>
          <a:p>
            <a:fld id="{2FB66B89-9B7D-4274-8903-0BAC92C131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7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hwpEQ" panose="02030600000101010101" pitchFamily="18" charset="-127"/>
          <a:ea typeface="HyhwpEQ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F3EDAD69-41BC-41F7-B7FD-2D674C03E6D3}"/>
              </a:ext>
            </a:extLst>
          </p:cNvPr>
          <p:cNvSpPr/>
          <p:nvPr/>
        </p:nvSpPr>
        <p:spPr>
          <a:xfrm rot="10800000">
            <a:off x="-1" y="-1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72D6AECA-0C93-4C6E-8735-3B7699282E0B}"/>
              </a:ext>
            </a:extLst>
          </p:cNvPr>
          <p:cNvSpPr/>
          <p:nvPr/>
        </p:nvSpPr>
        <p:spPr>
          <a:xfrm rot="10800000">
            <a:off x="812799" y="-1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2AB87C5-901D-4381-ADFA-64AA1AD13524}"/>
              </a:ext>
            </a:extLst>
          </p:cNvPr>
          <p:cNvSpPr/>
          <p:nvPr/>
        </p:nvSpPr>
        <p:spPr>
          <a:xfrm rot="10800000">
            <a:off x="1625599" y="-2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ED89F310-CBDC-49A3-83E4-ACB82CC5DB11}"/>
              </a:ext>
            </a:extLst>
          </p:cNvPr>
          <p:cNvSpPr/>
          <p:nvPr/>
        </p:nvSpPr>
        <p:spPr>
          <a:xfrm rot="10800000">
            <a:off x="2438399" y="-2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1" name="사각형: 둥근 위쪽 모서리 10">
            <a:extLst>
              <a:ext uri="{FF2B5EF4-FFF2-40B4-BE49-F238E27FC236}">
                <a16:creationId xmlns:a16="http://schemas.microsoft.com/office/drawing/2014/main" id="{8F0C5CF4-28EA-4D49-9A5B-3368E183C12B}"/>
              </a:ext>
            </a:extLst>
          </p:cNvPr>
          <p:cNvSpPr/>
          <p:nvPr/>
        </p:nvSpPr>
        <p:spPr>
          <a:xfrm rot="10800000">
            <a:off x="3251200" y="-3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2" name="사각형: 둥근 위쪽 모서리 11">
            <a:extLst>
              <a:ext uri="{FF2B5EF4-FFF2-40B4-BE49-F238E27FC236}">
                <a16:creationId xmlns:a16="http://schemas.microsoft.com/office/drawing/2014/main" id="{C61E9F6F-306A-440D-B886-391331CD71E2}"/>
              </a:ext>
            </a:extLst>
          </p:cNvPr>
          <p:cNvSpPr/>
          <p:nvPr/>
        </p:nvSpPr>
        <p:spPr>
          <a:xfrm rot="10800000">
            <a:off x="4063999" y="-3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EDE82096-05A7-463D-8649-5D9593852B75}"/>
              </a:ext>
            </a:extLst>
          </p:cNvPr>
          <p:cNvSpPr/>
          <p:nvPr/>
        </p:nvSpPr>
        <p:spPr>
          <a:xfrm rot="10800000">
            <a:off x="4876800" y="-4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4" name="사각형: 둥근 위쪽 모서리 13">
            <a:extLst>
              <a:ext uri="{FF2B5EF4-FFF2-40B4-BE49-F238E27FC236}">
                <a16:creationId xmlns:a16="http://schemas.microsoft.com/office/drawing/2014/main" id="{54A8A27F-29F0-4233-A291-1112128401CB}"/>
              </a:ext>
            </a:extLst>
          </p:cNvPr>
          <p:cNvSpPr/>
          <p:nvPr/>
        </p:nvSpPr>
        <p:spPr>
          <a:xfrm rot="10800000">
            <a:off x="5689600" y="-4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5" name="사각형: 둥근 위쪽 모서리 14">
            <a:extLst>
              <a:ext uri="{FF2B5EF4-FFF2-40B4-BE49-F238E27FC236}">
                <a16:creationId xmlns:a16="http://schemas.microsoft.com/office/drawing/2014/main" id="{29DEF169-81BA-4634-893C-C72719B5C503}"/>
              </a:ext>
            </a:extLst>
          </p:cNvPr>
          <p:cNvSpPr/>
          <p:nvPr/>
        </p:nvSpPr>
        <p:spPr>
          <a:xfrm rot="10800000">
            <a:off x="6502400" y="-5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35A45E35-B4CE-4C32-BFA0-3E70A2150CDE}"/>
              </a:ext>
            </a:extLst>
          </p:cNvPr>
          <p:cNvSpPr/>
          <p:nvPr/>
        </p:nvSpPr>
        <p:spPr>
          <a:xfrm rot="10800000">
            <a:off x="7315200" y="-5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4E00972F-1401-4860-8820-00CD30295C69}"/>
              </a:ext>
            </a:extLst>
          </p:cNvPr>
          <p:cNvSpPr/>
          <p:nvPr/>
        </p:nvSpPr>
        <p:spPr>
          <a:xfrm rot="10800000">
            <a:off x="8128001" y="-6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8" name="사각형: 둥근 위쪽 모서리 17">
            <a:extLst>
              <a:ext uri="{FF2B5EF4-FFF2-40B4-BE49-F238E27FC236}">
                <a16:creationId xmlns:a16="http://schemas.microsoft.com/office/drawing/2014/main" id="{D116B8D7-7234-4697-9F48-E5E03E4EC65B}"/>
              </a:ext>
            </a:extLst>
          </p:cNvPr>
          <p:cNvSpPr/>
          <p:nvPr/>
        </p:nvSpPr>
        <p:spPr>
          <a:xfrm rot="10800000">
            <a:off x="8940800" y="-6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8E8EC9B8-E9E5-49D2-B5BB-A9F3F240AB72}"/>
              </a:ext>
            </a:extLst>
          </p:cNvPr>
          <p:cNvSpPr/>
          <p:nvPr/>
        </p:nvSpPr>
        <p:spPr>
          <a:xfrm rot="10800000">
            <a:off x="9753601" y="-7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20" name="사각형: 둥근 위쪽 모서리 19">
            <a:extLst>
              <a:ext uri="{FF2B5EF4-FFF2-40B4-BE49-F238E27FC236}">
                <a16:creationId xmlns:a16="http://schemas.microsoft.com/office/drawing/2014/main" id="{B7639704-DD37-4AB2-937F-BBE063AF3D7F}"/>
              </a:ext>
            </a:extLst>
          </p:cNvPr>
          <p:cNvSpPr/>
          <p:nvPr/>
        </p:nvSpPr>
        <p:spPr>
          <a:xfrm rot="10800000">
            <a:off x="10566401" y="-7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BB5521F1-144F-45C0-9987-0B54032C1978}"/>
              </a:ext>
            </a:extLst>
          </p:cNvPr>
          <p:cNvSpPr/>
          <p:nvPr/>
        </p:nvSpPr>
        <p:spPr>
          <a:xfrm rot="10800000">
            <a:off x="11379200" y="0"/>
            <a:ext cx="812800" cy="7033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E783D63-09F9-4266-8F7F-09915BAD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22599" r="7415" b="22139"/>
          <a:stretch/>
        </p:blipFill>
        <p:spPr>
          <a:xfrm>
            <a:off x="4800375" y="1473685"/>
            <a:ext cx="2404442" cy="15485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84E0D7-9346-D122-0276-A2B5106ED33F}"/>
              </a:ext>
            </a:extLst>
          </p:cNvPr>
          <p:cNvSpPr txBox="1"/>
          <p:nvPr/>
        </p:nvSpPr>
        <p:spPr>
          <a:xfrm>
            <a:off x="482273" y="3288663"/>
            <a:ext cx="112274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b="1"/>
              <a:t>편의점 소비자 행동 패턴 분석을 통한 매출 증대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D2E57C2-DDCA-E3DA-2C25-F16108BF2E2E}"/>
              </a:ext>
            </a:extLst>
          </p:cNvPr>
          <p:cNvSpPr/>
          <p:nvPr/>
        </p:nvSpPr>
        <p:spPr>
          <a:xfrm>
            <a:off x="2893515" y="4874122"/>
            <a:ext cx="6404967" cy="1466761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</a:rPr>
              <a:t>C3</a:t>
            </a:r>
            <a:r>
              <a:rPr lang="ko-KR" altLang="en-US" sz="2400" b="1">
                <a:solidFill>
                  <a:schemeClr val="tx1"/>
                </a:solidFill>
              </a:rPr>
              <a:t>조</a:t>
            </a:r>
            <a:endParaRPr lang="en-US" altLang="ko-KR" sz="2400" b="1">
              <a:solidFill>
                <a:schemeClr val="tx1"/>
              </a:solidFill>
            </a:endParaRPr>
          </a:p>
          <a:p>
            <a:pPr algn="ctr"/>
            <a:endParaRPr lang="en-US" altLang="ko-KR" sz="2000" b="1">
              <a:solidFill>
                <a:schemeClr val="tx1"/>
              </a:solidFill>
            </a:endParaRPr>
          </a:p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곽민지</a:t>
            </a:r>
            <a:r>
              <a:rPr lang="en-US" altLang="ko-KR" sz="2000" b="1">
                <a:solidFill>
                  <a:schemeClr val="tx1"/>
                </a:solidFill>
              </a:rPr>
              <a:t> </a:t>
            </a:r>
            <a:r>
              <a:rPr lang="ko-KR" altLang="en-US" sz="2000" b="1">
                <a:solidFill>
                  <a:schemeClr val="tx1"/>
                </a:solidFill>
              </a:rPr>
              <a:t>박정우 </a:t>
            </a:r>
            <a:r>
              <a:rPr lang="ko-KR" altLang="en-US" sz="2000" b="1" err="1">
                <a:solidFill>
                  <a:schemeClr val="tx1"/>
                </a:solidFill>
              </a:rPr>
              <a:t>석주애</a:t>
            </a:r>
            <a:r>
              <a:rPr lang="ko-KR" altLang="en-US" sz="2000" b="1">
                <a:solidFill>
                  <a:schemeClr val="tx1"/>
                </a:solidFill>
              </a:rPr>
              <a:t> 성민철 이서연 이지연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5C533-801C-813A-54CE-2F6948914B82}"/>
              </a:ext>
            </a:extLst>
          </p:cNvPr>
          <p:cNvSpPr/>
          <p:nvPr/>
        </p:nvSpPr>
        <p:spPr>
          <a:xfrm>
            <a:off x="5242560" y="1836207"/>
            <a:ext cx="1508760" cy="823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E78680-5486-3717-1F82-6CA74ABA305C}"/>
              </a:ext>
            </a:extLst>
          </p:cNvPr>
          <p:cNvSpPr txBox="1"/>
          <p:nvPr/>
        </p:nvSpPr>
        <p:spPr>
          <a:xfrm>
            <a:off x="4843848" y="1740123"/>
            <a:ext cx="23061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err="1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PoU</a:t>
            </a:r>
            <a:endParaRPr lang="ko-KR" altLang="en-US" sz="6000" b="1">
              <a:solidFill>
                <a:schemeClr val="accent1">
                  <a:lumMod val="50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B3C1E5-8AC2-B53B-0BA6-D50987587D32}"/>
              </a:ext>
            </a:extLst>
          </p:cNvPr>
          <p:cNvSpPr/>
          <p:nvPr/>
        </p:nvSpPr>
        <p:spPr>
          <a:xfrm>
            <a:off x="3200396" y="4871439"/>
            <a:ext cx="5791201" cy="1466761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75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445173" y="4328755"/>
            <a:ext cx="1103955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 dirty="0">
                <a:latin typeface="Malgun Gothic"/>
                <a:ea typeface="맑은 고딕"/>
              </a:rPr>
              <a:t>&lt;</a:t>
            </a:r>
            <a:r>
              <a:rPr lang="en-US" sz="1600" b="1" dirty="0" err="1">
                <a:latin typeface="Malgun Gothic"/>
                <a:ea typeface="Malgun Gothic"/>
              </a:rPr>
              <a:t>기온에</a:t>
            </a:r>
            <a:r>
              <a:rPr lang="en-US" sz="1600" b="1" dirty="0">
                <a:latin typeface="Malgun Gothic"/>
                <a:ea typeface="Malgun Gothic"/>
              </a:rPr>
              <a:t> </a:t>
            </a:r>
            <a:r>
              <a:rPr lang="en-US" sz="1600" b="1" dirty="0" err="1">
                <a:latin typeface="Malgun Gothic"/>
                <a:ea typeface="Malgun Gothic"/>
              </a:rPr>
              <a:t>따른</a:t>
            </a:r>
            <a:r>
              <a:rPr lang="en-US" sz="1600" b="1" dirty="0">
                <a:latin typeface="Malgun Gothic"/>
                <a:ea typeface="Malgun Gothic"/>
              </a:rPr>
              <a:t> </a:t>
            </a:r>
            <a:r>
              <a:rPr lang="en-US" sz="1600" b="1" dirty="0" err="1">
                <a:latin typeface="Malgun Gothic"/>
                <a:ea typeface="Malgun Gothic"/>
              </a:rPr>
              <a:t>연령대별</a:t>
            </a:r>
            <a:r>
              <a:rPr lang="en-US" sz="1600" b="1" dirty="0">
                <a:latin typeface="Malgun Gothic"/>
                <a:ea typeface="Malgun Gothic"/>
              </a:rPr>
              <a:t> </a:t>
            </a:r>
            <a:r>
              <a:rPr lang="ko-KR" altLang="en-US" sz="1600" b="1" dirty="0" err="1">
                <a:latin typeface="Malgun Gothic"/>
                <a:ea typeface="Malgun Gothic"/>
              </a:rPr>
              <a:t>방문수</a:t>
            </a:r>
            <a:r>
              <a:rPr lang="en-US" altLang="ko-KR" sz="1600" b="1" dirty="0">
                <a:latin typeface="Malgun Gothic"/>
                <a:ea typeface="맑은 고딕"/>
              </a:rPr>
              <a:t>&gt;</a:t>
            </a:r>
          </a:p>
          <a:p>
            <a:pPr algn="ctr"/>
            <a:r>
              <a:rPr lang="en-US" sz="1600" dirty="0">
                <a:latin typeface="Malgun Gothic"/>
                <a:ea typeface="+mn-lt"/>
                <a:cs typeface="+mn-lt"/>
              </a:rPr>
              <a:t>20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대</a:t>
            </a:r>
            <a:r>
              <a:rPr lang="en-US" sz="1600" dirty="0">
                <a:latin typeface="Malgun Gothic"/>
                <a:ea typeface="+mn-lt"/>
                <a:cs typeface="+mn-lt"/>
              </a:rPr>
              <a:t>, 30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대가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기온에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따른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방문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빈도의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변동성이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크며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전체적으로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기온이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높아질</a:t>
            </a:r>
            <a:r>
              <a:rPr lang="en-US" sz="1600" dirty="0">
                <a:latin typeface="Malgun Gothic"/>
                <a:ea typeface="+mn-lt"/>
                <a:cs typeface="+mn-lt"/>
              </a:rPr>
              <a:t> 때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방문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빈도가</a:t>
            </a:r>
            <a:r>
              <a:rPr lang="en-US" sz="1600" dirty="0">
                <a:latin typeface="Malgun Gothic"/>
                <a:ea typeface="+mn-lt"/>
                <a:cs typeface="+mn-lt"/>
              </a:rPr>
              <a:t> </a:t>
            </a:r>
            <a:r>
              <a:rPr lang="en-US" sz="1600" dirty="0" err="1">
                <a:latin typeface="Malgun Gothic"/>
                <a:ea typeface="+mn-lt"/>
                <a:cs typeface="+mn-lt"/>
              </a:rPr>
              <a:t>증가</a:t>
            </a:r>
            <a:endParaRPr lang="en-US" sz="1600" dirty="0">
              <a:latin typeface="Malgun Gothic"/>
              <a:ea typeface="Malgun Gothic"/>
            </a:endParaRPr>
          </a:p>
          <a:p>
            <a:pPr algn="ctr"/>
            <a:endParaRPr lang="en-US" altLang="ko-KR" sz="1600">
              <a:latin typeface="Malgun Gothic"/>
              <a:ea typeface="맑은 고딕"/>
              <a:cs typeface="Arial"/>
            </a:endParaRPr>
          </a:p>
          <a:p>
            <a:pPr algn="ctr"/>
            <a:r>
              <a:rPr lang="en-US" sz="1600" b="1" dirty="0">
                <a:latin typeface="Malgun Gothic"/>
                <a:ea typeface="Malgun Gothic"/>
                <a:cs typeface="Arial"/>
              </a:rPr>
              <a:t>&lt;</a:t>
            </a:r>
            <a:r>
              <a:rPr lang="ko-KR" altLang="en-US" sz="1600" b="1" dirty="0">
                <a:latin typeface="Malgun Gothic"/>
                <a:ea typeface="Malgun Gothic"/>
                <a:cs typeface="Arial"/>
              </a:rPr>
              <a:t>월에 따른 연령대별 매출</a:t>
            </a:r>
            <a:r>
              <a:rPr lang="en-US" sz="1600" b="1" dirty="0">
                <a:latin typeface="Malgun Gothic"/>
                <a:ea typeface="Malgun Gothic"/>
                <a:cs typeface="Arial"/>
              </a:rPr>
              <a:t>&gt;</a:t>
            </a:r>
            <a:endParaRPr lang="en-US" sz="1600" dirty="0">
              <a:latin typeface="Malgun Gothic"/>
              <a:ea typeface="+mn-lt"/>
              <a:cs typeface="+mn-lt"/>
            </a:endParaRPr>
          </a:p>
          <a:p>
            <a:pPr algn="ctr"/>
            <a:r>
              <a:rPr lang="en-US" altLang="ko-KR" sz="1600" dirty="0" err="1">
                <a:latin typeface="Malgun Gothic"/>
                <a:ea typeface="맑은 고딕"/>
                <a:cs typeface="Arial"/>
              </a:rPr>
              <a:t>낮은</a:t>
            </a:r>
            <a:r>
              <a:rPr lang="en-US" altLang="ko-KR" sz="1600" dirty="0">
                <a:latin typeface="Malgun Gothic"/>
                <a:ea typeface="맑은 고딕"/>
                <a:cs typeface="Arial"/>
              </a:rPr>
              <a:t> </a:t>
            </a:r>
            <a:r>
              <a:rPr lang="en-US" altLang="ko-KR" sz="1600" dirty="0" err="1">
                <a:latin typeface="Malgun Gothic"/>
                <a:ea typeface="맑은 고딕"/>
                <a:cs typeface="Arial"/>
              </a:rPr>
              <a:t>기온인</a:t>
            </a:r>
            <a:r>
              <a:rPr lang="en-US" altLang="ko-KR" sz="1600" dirty="0">
                <a:latin typeface="Malgun Gothic"/>
                <a:ea typeface="맑은 고딕"/>
                <a:cs typeface="Arial"/>
              </a:rPr>
              <a:t> 10월 - 2월에 </a:t>
            </a:r>
            <a:r>
              <a:rPr lang="en-US" altLang="ko-KR" sz="1600" dirty="0" err="1">
                <a:latin typeface="Malgun Gothic"/>
                <a:ea typeface="맑은 고딕"/>
                <a:cs typeface="Arial"/>
              </a:rPr>
              <a:t>매출</a:t>
            </a:r>
            <a:r>
              <a:rPr lang="en-US" altLang="ko-KR" sz="1600" dirty="0">
                <a:latin typeface="Malgun Gothic"/>
                <a:ea typeface="맑은 고딕"/>
                <a:cs typeface="Arial"/>
              </a:rPr>
              <a:t> </a:t>
            </a:r>
            <a:r>
              <a:rPr lang="en-US" altLang="ko-KR" sz="1600" dirty="0" err="1">
                <a:latin typeface="Malgun Gothic"/>
                <a:ea typeface="맑은 고딕"/>
                <a:cs typeface="Arial"/>
              </a:rPr>
              <a:t>감소</a:t>
            </a:r>
            <a:endParaRPr lang="en-US" altLang="ko-KR" sz="1600" dirty="0">
              <a:latin typeface="Malgun Gothic"/>
              <a:ea typeface="맑은 고딕"/>
              <a:cs typeface="Arial"/>
            </a:endParaRPr>
          </a:p>
          <a:p>
            <a:pPr algn="ctr"/>
            <a:endParaRPr lang="en-US" altLang="ko-KR" sz="1600">
              <a:latin typeface="Malgun Gothic"/>
              <a:ea typeface="맑은 고딕"/>
              <a:cs typeface="Arial"/>
            </a:endParaRPr>
          </a:p>
          <a:p>
            <a:pPr algn="ctr"/>
            <a:r>
              <a:rPr lang="en-US" altLang="ko-KR" sz="1600" b="1" dirty="0" err="1">
                <a:latin typeface="Malgun Gothic"/>
                <a:ea typeface="맑은 고딕"/>
                <a:cs typeface="Arial"/>
              </a:rPr>
              <a:t>기온이</a:t>
            </a:r>
            <a:r>
              <a:rPr lang="en-US" altLang="ko-KR" sz="1600" b="1" dirty="0">
                <a:latin typeface="Malgun Gothic"/>
                <a:ea typeface="맑은 고딕"/>
                <a:cs typeface="Arial"/>
              </a:rPr>
              <a:t> </a:t>
            </a:r>
            <a:r>
              <a:rPr lang="en-US" altLang="ko-KR" sz="1600" b="1" dirty="0" err="1">
                <a:latin typeface="Malgun Gothic"/>
                <a:ea typeface="맑은 고딕"/>
                <a:cs typeface="Arial"/>
              </a:rPr>
              <a:t>높으면</a:t>
            </a:r>
            <a:r>
              <a:rPr lang="en-US" altLang="ko-KR" sz="1600" b="1" dirty="0">
                <a:latin typeface="Malgun Gothic"/>
                <a:ea typeface="맑은 고딕"/>
                <a:cs typeface="Arial"/>
              </a:rPr>
              <a:t> </a:t>
            </a:r>
            <a:r>
              <a:rPr lang="en-US" sz="1600" b="1" dirty="0">
                <a:latin typeface="Malgun Gothic"/>
                <a:ea typeface="맑은 고딕"/>
                <a:cs typeface="Arial"/>
              </a:rPr>
              <a:t>20, 30대 </a:t>
            </a:r>
            <a:r>
              <a:rPr lang="ko-KR" altLang="en-US" sz="1600" b="1" dirty="0">
                <a:latin typeface="Malgun Gothic"/>
                <a:ea typeface="Malgun Gothic"/>
                <a:cs typeface="Arial"/>
              </a:rPr>
              <a:t>매출이 증가하고, 기온이 낮으면 </a:t>
            </a:r>
            <a:r>
              <a:rPr lang="en-US" altLang="ko-KR" sz="1600" b="1" dirty="0" err="1">
                <a:latin typeface="Malgun Gothic"/>
                <a:ea typeface="맑은 고딕"/>
                <a:cs typeface="Arial"/>
              </a:rPr>
              <a:t>하락하므로</a:t>
            </a:r>
            <a:endParaRPr lang="en-US" altLang="ko-KR" sz="1600" b="1" dirty="0">
              <a:solidFill>
                <a:srgbClr val="FF0000"/>
              </a:solidFill>
              <a:latin typeface="Malgun Gothic"/>
              <a:ea typeface="맑은 고딕"/>
              <a:cs typeface="Arial"/>
            </a:endParaRPr>
          </a:p>
          <a:p>
            <a:pPr algn="ctr"/>
            <a:r>
              <a:rPr lang="en-US" altLang="ko-KR" sz="1600" b="1" dirty="0" err="1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기온에</a:t>
            </a:r>
            <a:r>
              <a:rPr lang="en-US" altLang="ko-KR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따른</a:t>
            </a:r>
            <a:r>
              <a:rPr lang="en-US" altLang="ko-KR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 </a:t>
            </a:r>
            <a:r>
              <a:rPr lang="en-US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20, 30대</a:t>
            </a:r>
            <a:r>
              <a:rPr lang="en-US" altLang="ko-KR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 </a:t>
            </a:r>
            <a:r>
              <a:rPr lang="en-US" altLang="ko-KR" sz="1600" b="1" dirty="0" err="1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날씨</a:t>
            </a:r>
            <a:r>
              <a:rPr lang="en-US" altLang="ko-KR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전략이</a:t>
            </a:r>
            <a:r>
              <a:rPr lang="en-US" altLang="ko-KR" sz="1600" b="1" dirty="0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 </a:t>
            </a:r>
            <a:r>
              <a:rPr lang="en-US" altLang="ko-KR" sz="1600" b="1" dirty="0" err="1">
                <a:solidFill>
                  <a:srgbClr val="FF0000"/>
                </a:solidFill>
                <a:latin typeface="Malgun Gothic"/>
                <a:ea typeface="맑은 고딕"/>
                <a:cs typeface="Arial"/>
              </a:rPr>
              <a:t>필요함</a:t>
            </a:r>
            <a:endParaRPr lang="en-US" altLang="ko-KR" sz="1600" b="1" dirty="0">
              <a:solidFill>
                <a:srgbClr val="FF0000"/>
              </a:solidFill>
              <a:latin typeface="Malgun Gothic"/>
              <a:ea typeface="맑은 고딕"/>
              <a:cs typeface="Arial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324911-F48A-E566-D85C-B460EF120C53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C13252-CD39-B14B-98A2-4EE2D38EBA2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6F08A-1489-9523-A7D4-7A4888B14F60}"/>
              </a:ext>
            </a:extLst>
          </p:cNvPr>
          <p:cNvSpPr txBox="1"/>
          <p:nvPr/>
        </p:nvSpPr>
        <p:spPr>
          <a:xfrm>
            <a:off x="1111652" y="112892"/>
            <a:ext cx="78422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 - 온도가 높아지면 </a:t>
            </a:r>
            <a:r>
              <a:rPr lang="ko-KR" altLang="en-US" sz="2800" b="1" err="1">
                <a:solidFill>
                  <a:schemeClr val="bg1"/>
                </a:solidFill>
                <a:latin typeface="맑은 고딕"/>
                <a:ea typeface="맑은 고딕"/>
              </a:rPr>
              <a:t>방문률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 상승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B87E4A-D755-B20A-E91E-E4589F1F5269}"/>
              </a:ext>
            </a:extLst>
          </p:cNvPr>
          <p:cNvSpPr/>
          <p:nvPr/>
        </p:nvSpPr>
        <p:spPr>
          <a:xfrm>
            <a:off x="318328" y="4192029"/>
            <a:ext cx="11617085" cy="228028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A0D7C-9422-F9EA-3072-F1136F09DBA8}"/>
              </a:ext>
            </a:extLst>
          </p:cNvPr>
          <p:cNvSpPr txBox="1"/>
          <p:nvPr/>
        </p:nvSpPr>
        <p:spPr>
          <a:xfrm>
            <a:off x="11189102" y="321172"/>
            <a:ext cx="916940" cy="409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[날씨]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0212C-6C8D-E766-A5F1-872A6E9D9CFE}"/>
              </a:ext>
            </a:extLst>
          </p:cNvPr>
          <p:cNvSpPr txBox="1"/>
          <p:nvPr/>
        </p:nvSpPr>
        <p:spPr>
          <a:xfrm>
            <a:off x="10952480" y="-157480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Arial"/>
                <a:ea typeface="맑은 고딕"/>
                <a:cs typeface="Arial"/>
              </a:rPr>
              <a:t>2020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전년도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동일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시기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4578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2021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올림픽시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4976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br>
              <a:rPr lang="en-US" altLang="ko-KR"/>
            </a:br>
            <a:endParaRPr lang="ko-KR" altLang="en-US" sz="1400">
              <a:latin typeface="Arial"/>
              <a:ea typeface="맑은 고딕"/>
              <a:cs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633FD0-FA17-B39F-FD0F-163E65F30E8F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A85381D-7CEA-28D3-E5FA-ECE697C16787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11151-5BE4-9D2E-6755-74B060EFFD58}"/>
              </a:ext>
            </a:extLst>
          </p:cNvPr>
          <p:cNvSpPr txBox="1"/>
          <p:nvPr/>
        </p:nvSpPr>
        <p:spPr>
          <a:xfrm>
            <a:off x="1111651" y="112892"/>
            <a:ext cx="88287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4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기온에 따른 매출 증대 전략 필요 - 날씨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4">
            <a:extLst>
              <a:ext uri="{FF2B5EF4-FFF2-40B4-BE49-F238E27FC236}">
                <a16:creationId xmlns:a16="http://schemas.microsoft.com/office/drawing/2014/main" id="{C5E72C6A-7D2F-6953-AD4D-F83588268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23" y="1362369"/>
            <a:ext cx="4310754" cy="2605596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6E923EAD-74E3-3304-AD4A-0A7CDFAFF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48" y="1323963"/>
            <a:ext cx="3837068" cy="2663960"/>
          </a:xfrm>
          <a:prstGeom prst="rect">
            <a:avLst/>
          </a:prstGeom>
        </p:spPr>
      </p:pic>
      <p:pic>
        <p:nvPicPr>
          <p:cNvPr id="23" name="그림 10">
            <a:extLst>
              <a:ext uri="{FF2B5EF4-FFF2-40B4-BE49-F238E27FC236}">
                <a16:creationId xmlns:a16="http://schemas.microsoft.com/office/drawing/2014/main" id="{84D941EE-BAC8-414E-6764-D8F81D58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8092EC86-8240-108F-98FC-D0D2126BE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" y="1324792"/>
            <a:ext cx="4314823" cy="2546471"/>
          </a:xfrm>
          <a:prstGeom prst="rect">
            <a:avLst/>
          </a:prstGeom>
        </p:spPr>
      </p:pic>
      <p:sp>
        <p:nvSpPr>
          <p:cNvPr id="26" name="TextBox 1">
            <a:extLst>
              <a:ext uri="{FF2B5EF4-FFF2-40B4-BE49-F238E27FC236}">
                <a16:creationId xmlns:a16="http://schemas.microsoft.com/office/drawing/2014/main" id="{CE0A1B92-801E-63B0-DA68-9E115377D131}"/>
              </a:ext>
            </a:extLst>
          </p:cNvPr>
          <p:cNvSpPr txBox="1"/>
          <p:nvPr/>
        </p:nvSpPr>
        <p:spPr>
          <a:xfrm>
            <a:off x="41931" y="893791"/>
            <a:ext cx="415564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1400">
                <a:latin typeface="Malgun Gothic"/>
                <a:ea typeface="Malgun Gothic"/>
              </a:rPr>
              <a:t>① </a:t>
            </a:r>
            <a:r>
              <a:rPr lang="ko-KR" altLang="en-US" sz="1400" b="1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맑은 고딕"/>
              </a:rPr>
              <a:t>&lt;</a:t>
            </a:r>
            <a:r>
              <a:rPr lang="en-US" altLang="ko-KR" sz="1400">
                <a:latin typeface="Malgun Gothic"/>
                <a:ea typeface="+mn-lt"/>
              </a:rPr>
              <a:t>2020년 </a:t>
            </a:r>
            <a:r>
              <a:rPr lang="en-US" altLang="ko-KR" sz="1400" err="1">
                <a:latin typeface="Malgun Gothic"/>
                <a:ea typeface="+mn-lt"/>
              </a:rPr>
              <a:t>기온에</a:t>
            </a:r>
            <a:r>
              <a:rPr lang="en-US" altLang="ko-KR" sz="1400">
                <a:latin typeface="Malgun Gothic"/>
                <a:ea typeface="+mn-lt"/>
              </a:rPr>
              <a:t> </a:t>
            </a:r>
            <a:r>
              <a:rPr lang="en-US" altLang="ko-KR" sz="1400" err="1">
                <a:latin typeface="Malgun Gothic"/>
                <a:ea typeface="+mn-lt"/>
              </a:rPr>
              <a:t>따른</a:t>
            </a:r>
            <a:r>
              <a:rPr lang="en-US" altLang="ko-KR" sz="1400">
                <a:latin typeface="Malgun Gothic"/>
                <a:ea typeface="+mn-lt"/>
              </a:rPr>
              <a:t> </a:t>
            </a:r>
            <a:r>
              <a:rPr lang="en-US" altLang="ko-KR" sz="1400" err="1">
                <a:latin typeface="Malgun Gothic"/>
                <a:ea typeface="+mn-lt"/>
              </a:rPr>
              <a:t>연령대별</a:t>
            </a:r>
            <a:r>
              <a:rPr lang="en-US" altLang="ko-KR" sz="1400">
                <a:latin typeface="Malgun Gothic"/>
                <a:ea typeface="+mn-lt"/>
              </a:rPr>
              <a:t> </a:t>
            </a:r>
            <a:r>
              <a:rPr lang="en-US" altLang="ko-KR" sz="1400" err="1">
                <a:latin typeface="Malgun Gothic"/>
                <a:ea typeface="+mn-lt"/>
              </a:rPr>
              <a:t>방문수</a:t>
            </a:r>
            <a:r>
              <a:rPr lang="en-US" altLang="ko-KR" sz="1400">
                <a:latin typeface="Malgun Gothic"/>
                <a:ea typeface="+mn-lt"/>
              </a:rPr>
              <a:t>&gt;</a:t>
            </a:r>
            <a:endParaRPr lang="ko-KR" altLang="en-US" sz="1400">
              <a:ea typeface="맑은 고딕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5BDCF5CF-4B68-0EAC-EBFC-51B9C044310F}"/>
              </a:ext>
            </a:extLst>
          </p:cNvPr>
          <p:cNvSpPr txBox="1"/>
          <p:nvPr/>
        </p:nvSpPr>
        <p:spPr>
          <a:xfrm>
            <a:off x="4201181" y="893511"/>
            <a:ext cx="396514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>
                <a:latin typeface="Malgun Gothic"/>
                <a:ea typeface="Malgun Gothic"/>
              </a:rPr>
              <a:t>② </a:t>
            </a:r>
            <a:r>
              <a:rPr lang="en-US" altLang="ko-KR" sz="1400">
                <a:latin typeface="Malgun Gothic"/>
                <a:ea typeface="맑은 고딕"/>
              </a:rPr>
              <a:t>&lt;</a:t>
            </a:r>
            <a:r>
              <a:rPr lang="en-US" altLang="ko-KR" sz="1400">
                <a:latin typeface="Malgun Gothic"/>
                <a:ea typeface="+mn-lt"/>
              </a:rPr>
              <a:t>2021년 </a:t>
            </a:r>
            <a:r>
              <a:rPr lang="en-US" altLang="ko-KR" sz="1400" err="1">
                <a:latin typeface="Malgun Gothic"/>
                <a:ea typeface="+mn-lt"/>
              </a:rPr>
              <a:t>기온에</a:t>
            </a:r>
            <a:r>
              <a:rPr lang="en-US" altLang="ko-KR" sz="1400">
                <a:latin typeface="Malgun Gothic"/>
                <a:ea typeface="+mn-lt"/>
              </a:rPr>
              <a:t> </a:t>
            </a:r>
            <a:r>
              <a:rPr lang="en-US" altLang="ko-KR" sz="1400" err="1">
                <a:latin typeface="Malgun Gothic"/>
                <a:ea typeface="+mn-lt"/>
              </a:rPr>
              <a:t>따른</a:t>
            </a:r>
            <a:r>
              <a:rPr lang="en-US" altLang="ko-KR" sz="1400">
                <a:latin typeface="Malgun Gothic"/>
                <a:ea typeface="+mn-lt"/>
              </a:rPr>
              <a:t> </a:t>
            </a:r>
            <a:r>
              <a:rPr lang="en-US" altLang="ko-KR" sz="1400" err="1">
                <a:latin typeface="Malgun Gothic"/>
                <a:ea typeface="+mn-lt"/>
              </a:rPr>
              <a:t>연령대별</a:t>
            </a:r>
            <a:r>
              <a:rPr lang="en-US" altLang="ko-KR" sz="1400">
                <a:latin typeface="Malgun Gothic"/>
                <a:ea typeface="+mn-lt"/>
              </a:rPr>
              <a:t> </a:t>
            </a:r>
            <a:r>
              <a:rPr lang="en-US" altLang="ko-KR" sz="1400" err="1">
                <a:latin typeface="Malgun Gothic"/>
                <a:ea typeface="+mn-lt"/>
              </a:rPr>
              <a:t>방문수</a:t>
            </a:r>
            <a:r>
              <a:rPr lang="en-US" altLang="ko-KR" sz="1400">
                <a:latin typeface="Malgun Gothic"/>
                <a:ea typeface="+mn-lt"/>
              </a:rPr>
              <a:t>&gt;</a:t>
            </a:r>
            <a:endParaRPr lang="ko-KR" altLang="en-US" sz="1400">
              <a:ea typeface="맑은 고딕"/>
            </a:endParaRPr>
          </a:p>
        </p:txBody>
      </p:sp>
      <p:sp>
        <p:nvSpPr>
          <p:cNvPr id="29" name="TextBox 3">
            <a:extLst>
              <a:ext uri="{FF2B5EF4-FFF2-40B4-BE49-F238E27FC236}">
                <a16:creationId xmlns:a16="http://schemas.microsoft.com/office/drawing/2014/main" id="{2B972613-D60D-E43C-4499-5F813B67FF30}"/>
              </a:ext>
            </a:extLst>
          </p:cNvPr>
          <p:cNvSpPr txBox="1"/>
          <p:nvPr/>
        </p:nvSpPr>
        <p:spPr>
          <a:xfrm>
            <a:off x="8786149" y="906906"/>
            <a:ext cx="315044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1400">
                <a:latin typeface="Malgun Gothic"/>
                <a:ea typeface="Malgun Gothic"/>
              </a:rPr>
              <a:t>③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맑은 고딕"/>
              </a:rPr>
              <a:t>&lt;</a:t>
            </a:r>
            <a:r>
              <a:rPr lang="ko-KR" sz="1400">
                <a:latin typeface="Malgun Gothic"/>
                <a:ea typeface="Malgun Gothic"/>
              </a:rPr>
              <a:t>월에 따른 연령대별 </a:t>
            </a:r>
            <a:r>
              <a:rPr lang="ko-KR" altLang="en-US" sz="1400">
                <a:latin typeface="Malgun Gothic"/>
                <a:ea typeface="Malgun Gothic"/>
              </a:rPr>
              <a:t>매출</a:t>
            </a:r>
            <a:r>
              <a:rPr lang="en-US" altLang="ko-KR" sz="1400">
                <a:latin typeface="Malgun Gothic"/>
                <a:ea typeface="+mn-lt"/>
              </a:rPr>
              <a:t>&gt;</a:t>
            </a:r>
            <a:endParaRPr lang="ko-KR" altLang="en-US" sz="1400"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436359-AF8A-DD12-5F5B-6A92F30B5E35}"/>
              </a:ext>
            </a:extLst>
          </p:cNvPr>
          <p:cNvSpPr txBox="1"/>
          <p:nvPr/>
        </p:nvSpPr>
        <p:spPr>
          <a:xfrm>
            <a:off x="11147478" y="6553198"/>
            <a:ext cx="94927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400">
                <a:ea typeface="맑은 고딕"/>
              </a:rPr>
              <a:t>10/15</a:t>
            </a:r>
            <a:endParaRPr lang="ko-KR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9286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4BBBB1-C0DD-D630-7075-9524DD361B67}"/>
              </a:ext>
            </a:extLst>
          </p:cNvPr>
          <p:cNvSpPr txBox="1"/>
          <p:nvPr/>
        </p:nvSpPr>
        <p:spPr>
          <a:xfrm>
            <a:off x="-16173" y="882926"/>
            <a:ext cx="348922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sz="1600">
                <a:latin typeface="Malgun Gothic"/>
                <a:ea typeface="Malgun Gothic"/>
              </a:rPr>
              <a:t>①</a:t>
            </a:r>
            <a:r>
              <a:rPr lang="en-US" altLang="ko-KR" sz="1600">
                <a:latin typeface="Malgun Gothic"/>
                <a:ea typeface="맑은 고딕"/>
              </a:rPr>
              <a:t>&lt;일별 </a:t>
            </a:r>
            <a:r>
              <a:rPr lang="en-US" altLang="ko-KR" sz="1600" err="1">
                <a:latin typeface="Malgun Gothic"/>
                <a:ea typeface="맑은 고딕"/>
              </a:rPr>
              <a:t>매출과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en-US" altLang="ko-KR" sz="1600" err="1">
                <a:latin typeface="Malgun Gothic"/>
                <a:ea typeface="맑은 고딕"/>
              </a:rPr>
              <a:t>습도의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en-US" altLang="ko-KR" sz="1600" err="1">
                <a:latin typeface="Malgun Gothic"/>
                <a:ea typeface="맑은 고딕"/>
              </a:rPr>
              <a:t>상관분석</a:t>
            </a:r>
            <a:r>
              <a:rPr lang="en-US" altLang="ko-KR" sz="1600">
                <a:latin typeface="Malgun Gothic"/>
                <a:ea typeface="맑은 고딕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338898" y="3757839"/>
            <a:ext cx="11608644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b="1">
                <a:ea typeface="맑은 고딕"/>
              </a:rPr>
              <a:t>&lt;</a:t>
            </a:r>
            <a:r>
              <a:rPr lang="ko-KR" altLang="en-US" sz="1400" b="1">
                <a:latin typeface="Malgun Gothic"/>
                <a:ea typeface="Malgun Gothic"/>
              </a:rPr>
              <a:t>일별</a:t>
            </a:r>
            <a:r>
              <a:rPr lang="en-US" sz="1400" b="1">
                <a:latin typeface="Malgun Gothic"/>
                <a:ea typeface="Malgun Gothic"/>
              </a:rPr>
              <a:t> </a:t>
            </a:r>
            <a:r>
              <a:rPr lang="ko-KR" altLang="en-US" sz="1400" b="1">
                <a:latin typeface="Malgun Gothic"/>
                <a:ea typeface="Malgun Gothic"/>
              </a:rPr>
              <a:t>매출과</a:t>
            </a:r>
            <a:r>
              <a:rPr lang="en-US" sz="1400" b="1">
                <a:latin typeface="Malgun Gothic"/>
                <a:ea typeface="Malgun Gothic"/>
              </a:rPr>
              <a:t> </a:t>
            </a:r>
            <a:r>
              <a:rPr lang="ko-KR" altLang="en-US" sz="1400" b="1">
                <a:latin typeface="Malgun Gothic"/>
                <a:ea typeface="Malgun Gothic"/>
              </a:rPr>
              <a:t>습도의</a:t>
            </a:r>
            <a:r>
              <a:rPr lang="en-US" sz="1400" b="1">
                <a:latin typeface="Malgun Gothic"/>
                <a:ea typeface="Malgun Gothic"/>
              </a:rPr>
              <a:t> </a:t>
            </a:r>
            <a:r>
              <a:rPr lang="ko-KR" altLang="en-US" sz="1400" b="1">
                <a:latin typeface="Malgun Gothic"/>
                <a:ea typeface="Malgun Gothic"/>
              </a:rPr>
              <a:t>상관분석</a:t>
            </a:r>
            <a:r>
              <a:rPr lang="en-US" altLang="ko-KR" sz="1400" b="1">
                <a:ea typeface="맑은 고딕"/>
              </a:rPr>
              <a:t>&gt;</a:t>
            </a:r>
            <a:endParaRPr lang="en-US">
              <a:ea typeface="맑은 고딕"/>
            </a:endParaRPr>
          </a:p>
          <a:p>
            <a:pPr algn="ctr"/>
            <a:r>
              <a:rPr lang="ko-KR" altLang="en-US" sz="1400">
                <a:ea typeface="맑은 고딕"/>
              </a:rPr>
              <a:t>매출과 습도 간의 양의 상관성을 확인</a:t>
            </a:r>
            <a:endParaRPr lang="en-US" sz="1400">
              <a:ea typeface="맑은 고딕"/>
            </a:endParaRPr>
          </a:p>
          <a:p>
            <a:pPr algn="ctr"/>
            <a:endParaRPr lang="ko-KR" altLang="en-US" sz="1400"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sz="1400" b="1">
                <a:latin typeface="Malgun Gothic"/>
                <a:ea typeface="Malgun Gothic"/>
                <a:cs typeface="Arial"/>
              </a:rPr>
              <a:t>&lt;</a:t>
            </a:r>
            <a:r>
              <a:rPr lang="en-US" sz="1400" b="1" err="1">
                <a:latin typeface="Malgun Gothic"/>
                <a:ea typeface="Malgun Gothic"/>
                <a:cs typeface="Arial"/>
              </a:rPr>
              <a:t>습도와</a:t>
            </a:r>
            <a:r>
              <a:rPr lang="en-US" sz="1400" b="1">
                <a:latin typeface="Malgun Gothic"/>
                <a:ea typeface="Malgun Gothic"/>
                <a:cs typeface="Arial"/>
              </a:rPr>
              <a:t> </a:t>
            </a:r>
            <a:r>
              <a:rPr lang="en-US" sz="1400" b="1" err="1">
                <a:latin typeface="Malgun Gothic"/>
                <a:ea typeface="Malgun Gothic"/>
                <a:cs typeface="Arial"/>
              </a:rPr>
              <a:t>비의</a:t>
            </a:r>
            <a:r>
              <a:rPr lang="en-US" sz="1400" b="1">
                <a:latin typeface="Malgun Gothic"/>
                <a:ea typeface="Malgun Gothic"/>
                <a:cs typeface="Arial"/>
              </a:rPr>
              <a:t> </a:t>
            </a:r>
            <a:r>
              <a:rPr lang="en-US" sz="1400" b="1" err="1">
                <a:latin typeface="Malgun Gothic"/>
                <a:ea typeface="Malgun Gothic"/>
                <a:cs typeface="Arial"/>
              </a:rPr>
              <a:t>상관분석</a:t>
            </a:r>
            <a:r>
              <a:rPr lang="en-US" sz="1400" b="1">
                <a:latin typeface="Malgun Gothic"/>
                <a:ea typeface="Malgun Gothic"/>
                <a:cs typeface="Arial"/>
              </a:rPr>
              <a:t>&gt;</a:t>
            </a:r>
            <a:endParaRPr lang="en-US"/>
          </a:p>
          <a:p>
            <a:pPr algn="ctr"/>
            <a:r>
              <a:rPr lang="ko-KR" altLang="en-US" sz="1400">
                <a:latin typeface="Malgun Gothic"/>
                <a:ea typeface="Malgun Gothic"/>
                <a:cs typeface="Arial"/>
              </a:rPr>
              <a:t>습도와 비의 연관성 확인 </a:t>
            </a:r>
          </a:p>
          <a:p>
            <a:pPr algn="ctr"/>
            <a:endParaRPr lang="ko-KR" altLang="en-US" sz="1400">
              <a:latin typeface="Malgun Gothic"/>
              <a:ea typeface="Malgun Gothic"/>
              <a:cs typeface="Arial"/>
            </a:endParaRPr>
          </a:p>
          <a:p>
            <a:pPr algn="ctr"/>
            <a:r>
              <a:rPr lang="en-US" sz="1400" b="1">
                <a:latin typeface="Malgun Gothic"/>
                <a:ea typeface="Malgun Gothic"/>
                <a:cs typeface="Arial"/>
              </a:rPr>
              <a:t>&lt;</a:t>
            </a:r>
            <a:r>
              <a:rPr lang="ko-KR" altLang="en-US" sz="1400" b="1" err="1">
                <a:latin typeface="Malgun Gothic"/>
                <a:ea typeface="Malgun Gothic"/>
                <a:cs typeface="Arial"/>
              </a:rPr>
              <a:t>강수시</a:t>
            </a:r>
            <a:r>
              <a:rPr lang="en-US" altLang="ko-KR" sz="1400" b="1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400" b="1">
                <a:latin typeface="Malgun Gothic"/>
                <a:ea typeface="Malgun Gothic"/>
                <a:cs typeface="Arial"/>
              </a:rPr>
              <a:t>연령대별</a:t>
            </a:r>
            <a:r>
              <a:rPr lang="en-US" altLang="ko-KR" sz="1400" b="1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400" b="1">
                <a:latin typeface="Malgun Gothic"/>
                <a:ea typeface="Malgun Gothic"/>
                <a:cs typeface="Arial"/>
              </a:rPr>
              <a:t>방문</a:t>
            </a:r>
            <a:r>
              <a:rPr lang="en-US" altLang="ko-KR" sz="1400" b="1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400" b="1">
                <a:latin typeface="Malgun Gothic"/>
                <a:ea typeface="Malgun Gothic"/>
                <a:cs typeface="Arial"/>
              </a:rPr>
              <a:t>횟수</a:t>
            </a:r>
            <a:r>
              <a:rPr lang="en-US" sz="1400" b="1">
                <a:latin typeface="Malgun Gothic"/>
                <a:ea typeface="Malgun Gothic"/>
                <a:cs typeface="Arial"/>
              </a:rPr>
              <a:t>&gt;</a:t>
            </a:r>
            <a:endParaRPr lang="en-US" sz="1400">
              <a:ea typeface="+mn-lt"/>
              <a:cs typeface="+mn-lt"/>
            </a:endParaRPr>
          </a:p>
          <a:p>
            <a:pPr algn="ctr"/>
            <a:r>
              <a:rPr lang="en-US" altLang="ko-KR" sz="1400">
                <a:latin typeface="Arial"/>
                <a:ea typeface="맑은 고딕"/>
                <a:cs typeface="Arial"/>
              </a:rPr>
              <a:t>20대와 30대가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강수시에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방문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횟수가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 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높음</a:t>
            </a:r>
            <a:endParaRPr lang="en-US" altLang="ko-KR" sz="1400">
              <a:latin typeface="Arial"/>
              <a:ea typeface="맑은 고딕"/>
              <a:cs typeface="Arial"/>
            </a:endParaRPr>
          </a:p>
          <a:p>
            <a:pPr algn="ctr"/>
            <a:endParaRPr lang="en-US" altLang="ko-KR" sz="1400">
              <a:latin typeface="Arial"/>
              <a:ea typeface="맑은 고딕"/>
              <a:cs typeface="Arial"/>
            </a:endParaRPr>
          </a:p>
          <a:p>
            <a:pPr algn="ctr"/>
            <a:r>
              <a:rPr lang="en-US" sz="1400" b="1">
                <a:latin typeface="Malgun Gothic"/>
                <a:ea typeface="Malgun Gothic"/>
                <a:cs typeface="Arial"/>
              </a:rPr>
              <a:t>&lt;</a:t>
            </a:r>
            <a:r>
              <a:rPr lang="ko-KR" altLang="en-US" sz="1400" b="1" err="1">
                <a:latin typeface="Malgun Gothic"/>
                <a:ea typeface="Malgun Gothic"/>
                <a:cs typeface="Arial"/>
              </a:rPr>
              <a:t>강수시</a:t>
            </a:r>
            <a:r>
              <a:rPr lang="en-US" sz="1400" b="1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1400" b="1">
                <a:latin typeface="Malgun Gothic"/>
                <a:ea typeface="Malgun Gothic"/>
                <a:cs typeface="Arial"/>
              </a:rPr>
              <a:t>연령대별</a:t>
            </a:r>
            <a:r>
              <a:rPr lang="en-US" sz="1400" b="1">
                <a:latin typeface="Malgun Gothic"/>
                <a:ea typeface="Malgun Gothic"/>
                <a:cs typeface="Arial"/>
              </a:rPr>
              <a:t> </a:t>
            </a:r>
            <a:r>
              <a:rPr lang="en-US" sz="1400" b="1" err="1">
                <a:latin typeface="Malgun Gothic"/>
                <a:ea typeface="Malgun Gothic"/>
                <a:cs typeface="Arial"/>
              </a:rPr>
              <a:t>품목</a:t>
            </a:r>
            <a:r>
              <a:rPr lang="en-US" sz="1400" b="1">
                <a:latin typeface="Malgun Gothic"/>
                <a:ea typeface="Malgun Gothic"/>
                <a:cs typeface="Arial"/>
              </a:rPr>
              <a:t> </a:t>
            </a:r>
            <a:r>
              <a:rPr lang="en-US" sz="1400" b="1" err="1">
                <a:latin typeface="Malgun Gothic"/>
                <a:ea typeface="Malgun Gothic"/>
                <a:cs typeface="Arial"/>
              </a:rPr>
              <a:t>매출액</a:t>
            </a:r>
            <a:r>
              <a:rPr lang="en-US" sz="1400" b="1">
                <a:latin typeface="Malgun Gothic"/>
                <a:ea typeface="Malgun Gothic"/>
                <a:cs typeface="Arial"/>
              </a:rPr>
              <a:t>&gt;</a:t>
            </a:r>
            <a:endParaRPr lang="en-US"/>
          </a:p>
          <a:p>
            <a:pPr algn="ctr"/>
            <a:r>
              <a:rPr lang="en-US" altLang="ko-KR" sz="1400" err="1">
                <a:latin typeface="Arial"/>
                <a:ea typeface="+mn-lt"/>
                <a:cs typeface="Arial"/>
              </a:rPr>
              <a:t>강수시</a:t>
            </a:r>
            <a:r>
              <a:rPr lang="en-US" altLang="ko-KR" sz="1400">
                <a:latin typeface="Arial"/>
                <a:ea typeface="+mn-lt"/>
                <a:cs typeface="Arial"/>
              </a:rPr>
              <a:t> 20</a:t>
            </a:r>
            <a:r>
              <a:rPr lang="ko-KR" altLang="en-US" sz="1400">
                <a:latin typeface="Arial"/>
                <a:ea typeface="+mn-lt"/>
                <a:cs typeface="Arial"/>
              </a:rPr>
              <a:t>대와</a:t>
            </a:r>
            <a:r>
              <a:rPr lang="en-US" altLang="ko-KR" sz="1400">
                <a:latin typeface="Arial"/>
                <a:ea typeface="+mn-lt"/>
                <a:cs typeface="Arial"/>
              </a:rPr>
              <a:t> 30</a:t>
            </a:r>
            <a:r>
              <a:rPr lang="ko-KR" altLang="en-US" sz="1400">
                <a:latin typeface="Arial"/>
                <a:ea typeface="+mn-lt"/>
                <a:cs typeface="Arial"/>
              </a:rPr>
              <a:t>대 모두 음료와 가공식사를 주로 구매하고 30대는 식재료도 많이 구매</a:t>
            </a:r>
            <a:endParaRPr lang="ko-KR" altLang="en-US" sz="1400">
              <a:latin typeface="Arial"/>
              <a:ea typeface="맑은 고딕"/>
              <a:cs typeface="Arial"/>
            </a:endParaRPr>
          </a:p>
          <a:p>
            <a:pPr algn="ctr"/>
            <a:endParaRPr lang="ko-KR" altLang="en-US" sz="1400"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 sz="1600" b="1">
                <a:latin typeface="Arial"/>
                <a:ea typeface="맑은 고딕"/>
                <a:cs typeface="Arial"/>
              </a:rPr>
              <a:t> </a:t>
            </a:r>
            <a:r>
              <a:rPr lang="en-US" altLang="ko-KR" sz="1600" b="1" err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강수시</a:t>
            </a:r>
            <a:r>
              <a:rPr lang="en-US" altLang="ko-KR" sz="1600" b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 20대, 30대가 </a:t>
            </a:r>
            <a:r>
              <a:rPr lang="en-US" altLang="ko-KR" sz="1600" b="1" err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자주</a:t>
            </a:r>
            <a:r>
              <a:rPr lang="en-US" altLang="ko-KR" sz="1600" b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600" b="1" err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구매하는</a:t>
            </a:r>
            <a:r>
              <a:rPr lang="en-US" altLang="ko-KR" sz="1600" b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600" b="1" err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품목을</a:t>
            </a:r>
            <a:r>
              <a:rPr lang="en-US" altLang="ko-KR" sz="1600" b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600" b="1" err="1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추천</a:t>
            </a:r>
            <a:r>
              <a:rPr lang="en-US" altLang="ko-KR" sz="1600" b="1" err="1">
                <a:latin typeface="Arial"/>
                <a:ea typeface="맑은 고딕"/>
                <a:cs typeface="Arial"/>
              </a:rPr>
              <a:t>하는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en-US" altLang="ko-KR" sz="1600" b="1" err="1">
                <a:latin typeface="Arial"/>
                <a:ea typeface="맑은 고딕"/>
                <a:cs typeface="Arial"/>
              </a:rPr>
              <a:t>전략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 </a:t>
            </a:r>
            <a:r>
              <a:rPr lang="en-US" altLang="ko-KR" sz="1600" b="1" err="1">
                <a:latin typeface="Arial"/>
                <a:ea typeface="맑은 고딕"/>
                <a:cs typeface="Arial"/>
              </a:rPr>
              <a:t>필요</a:t>
            </a:r>
            <a:r>
              <a:rPr lang="en-US" altLang="ko-KR" sz="1600" b="1">
                <a:latin typeface="Arial"/>
                <a:ea typeface="맑은 고딕"/>
                <a:cs typeface="Arial"/>
              </a:rPr>
              <a:t>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324911-F48A-E566-D85C-B460EF120C53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C13252-CD39-B14B-98A2-4EE2D38EBA2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6F08A-1489-9523-A7D4-7A4888B14F60}"/>
              </a:ext>
            </a:extLst>
          </p:cNvPr>
          <p:cNvSpPr txBox="1"/>
          <p:nvPr/>
        </p:nvSpPr>
        <p:spPr>
          <a:xfrm>
            <a:off x="1111652" y="112892"/>
            <a:ext cx="78422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 - 강수량과 매출의 연관성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B87E4A-D755-B20A-E91E-E4589F1F5269}"/>
              </a:ext>
            </a:extLst>
          </p:cNvPr>
          <p:cNvSpPr/>
          <p:nvPr/>
        </p:nvSpPr>
        <p:spPr>
          <a:xfrm>
            <a:off x="206258" y="3754656"/>
            <a:ext cx="11607560" cy="294088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A0D7C-9422-F9EA-3072-F1136F09DBA8}"/>
              </a:ext>
            </a:extLst>
          </p:cNvPr>
          <p:cNvSpPr txBox="1"/>
          <p:nvPr/>
        </p:nvSpPr>
        <p:spPr>
          <a:xfrm>
            <a:off x="11189102" y="321172"/>
            <a:ext cx="916940" cy="4096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[날씨]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0212C-6C8D-E766-A5F1-872A6E9D9CFE}"/>
              </a:ext>
            </a:extLst>
          </p:cNvPr>
          <p:cNvSpPr txBox="1"/>
          <p:nvPr/>
        </p:nvSpPr>
        <p:spPr>
          <a:xfrm>
            <a:off x="10952480" y="-157480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Arial"/>
                <a:ea typeface="맑은 고딕"/>
                <a:cs typeface="Arial"/>
              </a:rPr>
              <a:t>2020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전년도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동일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시기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4578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2021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올림픽시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4976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br>
              <a:rPr lang="en-US" altLang="ko-KR"/>
            </a:br>
            <a:endParaRPr lang="ko-KR" altLang="en-US" sz="1400">
              <a:latin typeface="Arial"/>
              <a:ea typeface="맑은 고딕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44364-B214-E8A0-6329-B86DCB87809A}"/>
              </a:ext>
            </a:extLst>
          </p:cNvPr>
          <p:cNvSpPr txBox="1"/>
          <p:nvPr/>
        </p:nvSpPr>
        <p:spPr>
          <a:xfrm>
            <a:off x="5913546" y="882426"/>
            <a:ext cx="321792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600">
                <a:latin typeface="Malgun Gothic"/>
                <a:ea typeface="Malgun Gothic"/>
              </a:rPr>
              <a:t>③</a:t>
            </a:r>
            <a:r>
              <a:rPr lang="en-US" altLang="ko-KR" sz="1600">
                <a:latin typeface="Malgun Gothic"/>
                <a:ea typeface="맑은 고딕"/>
              </a:rPr>
              <a:t>&lt;</a:t>
            </a:r>
            <a:r>
              <a:rPr lang="en-US" altLang="ko-KR" sz="1600" err="1">
                <a:latin typeface="Malgun Gothic"/>
                <a:ea typeface="+mn-lt"/>
              </a:rPr>
              <a:t>강수시</a:t>
            </a:r>
            <a:r>
              <a:rPr lang="en-US" altLang="ko-KR" sz="1600">
                <a:latin typeface="Malgun Gothic"/>
                <a:ea typeface="+mn-lt"/>
              </a:rPr>
              <a:t> </a:t>
            </a:r>
            <a:r>
              <a:rPr lang="en-US" altLang="ko-KR" sz="1600" err="1">
                <a:latin typeface="Malgun Gothic"/>
                <a:ea typeface="+mn-lt"/>
              </a:rPr>
              <a:t>연령대별</a:t>
            </a:r>
            <a:r>
              <a:rPr lang="en-US" altLang="ko-KR" sz="1600">
                <a:latin typeface="Malgun Gothic"/>
                <a:ea typeface="+mn-lt"/>
              </a:rPr>
              <a:t> </a:t>
            </a:r>
            <a:r>
              <a:rPr lang="en-US" altLang="ko-KR" sz="1600" err="1">
                <a:latin typeface="Malgun Gothic"/>
                <a:ea typeface="+mn-lt"/>
              </a:rPr>
              <a:t>방문</a:t>
            </a:r>
            <a:r>
              <a:rPr lang="en-US" altLang="ko-KR" sz="1600">
                <a:latin typeface="Malgun Gothic"/>
                <a:ea typeface="+mn-lt"/>
              </a:rPr>
              <a:t> </a:t>
            </a:r>
            <a:r>
              <a:rPr lang="en-US" altLang="ko-KR" sz="1600" err="1">
                <a:latin typeface="Malgun Gothic"/>
                <a:ea typeface="+mn-lt"/>
              </a:rPr>
              <a:t>횟수</a:t>
            </a:r>
            <a:r>
              <a:rPr lang="en-US" altLang="ko-KR" sz="1600">
                <a:latin typeface="Malgun Gothic"/>
                <a:ea typeface="+mn-lt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AFEEA-98DC-1B41-B7D0-DD1AA8E8E7F0}"/>
              </a:ext>
            </a:extLst>
          </p:cNvPr>
          <p:cNvSpPr txBox="1"/>
          <p:nvPr/>
        </p:nvSpPr>
        <p:spPr>
          <a:xfrm>
            <a:off x="8951999" y="882842"/>
            <a:ext cx="343141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sz="1600">
                <a:latin typeface="Malgun Gothic"/>
                <a:ea typeface="Malgun Gothic"/>
              </a:rPr>
              <a:t>④</a:t>
            </a:r>
            <a:r>
              <a:rPr lang="en-US" altLang="ko-KR" sz="1600">
                <a:latin typeface="Malgun Gothic"/>
                <a:ea typeface="맑은 고딕"/>
              </a:rPr>
              <a:t>&lt;</a:t>
            </a:r>
            <a:r>
              <a:rPr lang="en-US" altLang="ko-KR" sz="1600" err="1">
                <a:latin typeface="Malgun Gothic"/>
                <a:ea typeface="+mn-lt"/>
              </a:rPr>
              <a:t>강수시</a:t>
            </a:r>
            <a:r>
              <a:rPr lang="en-US" altLang="ko-KR" sz="1600">
                <a:latin typeface="Malgun Gothic"/>
                <a:ea typeface="+mn-lt"/>
              </a:rPr>
              <a:t> </a:t>
            </a:r>
            <a:r>
              <a:rPr lang="en-US" altLang="ko-KR" sz="1600" err="1">
                <a:latin typeface="Malgun Gothic"/>
                <a:ea typeface="+mn-lt"/>
              </a:rPr>
              <a:t>연령대별</a:t>
            </a:r>
            <a:r>
              <a:rPr lang="en-US" altLang="ko-KR" sz="1600">
                <a:latin typeface="Malgun Gothic"/>
                <a:ea typeface="+mn-lt"/>
              </a:rPr>
              <a:t> </a:t>
            </a:r>
            <a:r>
              <a:rPr lang="en-US" altLang="ko-KR" sz="1600" err="1">
                <a:latin typeface="Malgun Gothic"/>
                <a:ea typeface="+mn-lt"/>
              </a:rPr>
              <a:t>품목</a:t>
            </a:r>
            <a:r>
              <a:rPr lang="en-US" altLang="ko-KR" sz="1600">
                <a:latin typeface="Malgun Gothic"/>
                <a:ea typeface="+mn-lt"/>
              </a:rPr>
              <a:t> </a:t>
            </a:r>
            <a:r>
              <a:rPr lang="en-US" altLang="ko-KR" sz="1600" err="1">
                <a:latin typeface="Malgun Gothic"/>
                <a:ea typeface="+mn-lt"/>
              </a:rPr>
              <a:t>매출액</a:t>
            </a:r>
            <a:r>
              <a:rPr lang="en-US" altLang="ko-KR" sz="1600">
                <a:latin typeface="Malgun Gothic"/>
                <a:ea typeface="+mn-lt"/>
              </a:rPr>
              <a:t>&gt;</a:t>
            </a:r>
            <a:endParaRPr lang="ko-KR" altLang="en-US" sz="1600">
              <a:ea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CD97648-A250-1826-B476-626AB0A7A497}"/>
              </a:ext>
            </a:extLst>
          </p:cNvPr>
          <p:cNvGrpSpPr/>
          <p:nvPr/>
        </p:nvGrpSpPr>
        <p:grpSpPr>
          <a:xfrm>
            <a:off x="3413609" y="1269536"/>
            <a:ext cx="2504560" cy="2267914"/>
            <a:chOff x="229235" y="1716832"/>
            <a:chExt cx="2819869" cy="2274483"/>
          </a:xfrm>
        </p:grpSpPr>
        <p:pic>
          <p:nvPicPr>
            <p:cNvPr id="9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7FD90271-47E8-B0DB-AD8D-9EB4C8076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607" r="83410" b="418"/>
            <a:stretch/>
          </p:blipFill>
          <p:spPr>
            <a:xfrm>
              <a:off x="229235" y="1716832"/>
              <a:ext cx="1029861" cy="2274483"/>
            </a:xfrm>
            <a:prstGeom prst="rect">
              <a:avLst/>
            </a:prstGeom>
          </p:spPr>
        </p:pic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149C9A29-6E75-0C7C-CCFE-DEB42E89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405" t="165" b="418"/>
            <a:stretch/>
          </p:blipFill>
          <p:spPr>
            <a:xfrm>
              <a:off x="1087755" y="1733151"/>
              <a:ext cx="1961349" cy="225694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F2BADF-4445-3EA5-6E26-D397493DE0E2}"/>
              </a:ext>
            </a:extLst>
          </p:cNvPr>
          <p:cNvSpPr txBox="1"/>
          <p:nvPr/>
        </p:nvSpPr>
        <p:spPr>
          <a:xfrm>
            <a:off x="3276761" y="882144"/>
            <a:ext cx="286320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ko-KR" sz="1600">
                <a:latin typeface="Malgun Gothic"/>
                <a:ea typeface="Malgun Gothic"/>
              </a:rPr>
              <a:t>②</a:t>
            </a:r>
            <a:r>
              <a:rPr lang="en-US" altLang="ko-KR" sz="1600">
                <a:latin typeface="Malgun Gothic"/>
                <a:ea typeface="맑은 고딕"/>
              </a:rPr>
              <a:t>&lt;</a:t>
            </a:r>
            <a:r>
              <a:rPr lang="en-US" altLang="ko-KR" sz="1600" err="1">
                <a:latin typeface="Malgun Gothic"/>
                <a:ea typeface="맑은 고딕"/>
              </a:rPr>
              <a:t>습도와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en-US" altLang="ko-KR" sz="1600" err="1">
                <a:latin typeface="Malgun Gothic"/>
                <a:ea typeface="맑은 고딕"/>
              </a:rPr>
              <a:t>비의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en-US" altLang="ko-KR" sz="1600" err="1">
                <a:latin typeface="Malgun Gothic"/>
                <a:ea typeface="맑은 고딕"/>
              </a:rPr>
              <a:t>상관분석</a:t>
            </a:r>
            <a:r>
              <a:rPr lang="en-US" altLang="ko-KR" sz="1600">
                <a:latin typeface="Malgun Gothic"/>
                <a:ea typeface="맑은 고딕"/>
              </a:rPr>
              <a:t>&gt;</a:t>
            </a:r>
            <a:endParaRPr lang="ko-KR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75F2E2-07B7-411B-89EC-392FAC36156B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598C9C0-18EF-F368-163F-D62144794646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F3534-087D-8796-86C5-EE84B6E45F58}"/>
              </a:ext>
            </a:extLst>
          </p:cNvPr>
          <p:cNvSpPr txBox="1"/>
          <p:nvPr/>
        </p:nvSpPr>
        <p:spPr>
          <a:xfrm>
            <a:off x="1111651" y="112892"/>
            <a:ext cx="882876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5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강수에 따른 매출 증대 전략 필요 - 날씨</a:t>
            </a:r>
            <a:endParaRPr lang="ko-KR" altLang="en-US" sz="16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9CC9A0-2D14-FDAC-852D-EDDBB1F40612}"/>
              </a:ext>
            </a:extLst>
          </p:cNvPr>
          <p:cNvSpPr/>
          <p:nvPr/>
        </p:nvSpPr>
        <p:spPr>
          <a:xfrm rot="5400000">
            <a:off x="3718693" y="2945076"/>
            <a:ext cx="287976" cy="971229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20">
            <a:extLst>
              <a:ext uri="{FF2B5EF4-FFF2-40B4-BE49-F238E27FC236}">
                <a16:creationId xmlns:a16="http://schemas.microsoft.com/office/drawing/2014/main" id="{D7BD87AC-6C90-B031-3837-4473580AB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7" y="1365944"/>
            <a:ext cx="3171825" cy="2249089"/>
          </a:xfrm>
          <a:prstGeom prst="rect">
            <a:avLst/>
          </a:prstGeom>
        </p:spPr>
      </p:pic>
      <p:pic>
        <p:nvPicPr>
          <p:cNvPr id="21" name="그림 21">
            <a:extLst>
              <a:ext uri="{FF2B5EF4-FFF2-40B4-BE49-F238E27FC236}">
                <a16:creationId xmlns:a16="http://schemas.microsoft.com/office/drawing/2014/main" id="{42A53065-7D13-98B9-571E-2AA272124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713" y="1459129"/>
            <a:ext cx="3292997" cy="2179925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3BE3813A-DA2D-AFB9-407F-56032FC35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3027" y="1418586"/>
            <a:ext cx="2743200" cy="2224216"/>
          </a:xfrm>
          <a:prstGeom prst="rect">
            <a:avLst/>
          </a:prstGeom>
        </p:spPr>
      </p:pic>
      <p:pic>
        <p:nvPicPr>
          <p:cNvPr id="27" name="그림 10">
            <a:extLst>
              <a:ext uri="{FF2B5EF4-FFF2-40B4-BE49-F238E27FC236}">
                <a16:creationId xmlns:a16="http://schemas.microsoft.com/office/drawing/2014/main" id="{0484350E-000F-DDBF-BC21-88AC3EDE9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0DF1B9-CB54-78D9-3C26-47DFD11A8DAA}"/>
              </a:ext>
            </a:extLst>
          </p:cNvPr>
          <p:cNvSpPr txBox="1"/>
          <p:nvPr/>
        </p:nvSpPr>
        <p:spPr>
          <a:xfrm>
            <a:off x="11397711" y="6502828"/>
            <a:ext cx="79428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400">
                <a:ea typeface="맑은 고딕"/>
              </a:rPr>
              <a:t>11/15</a:t>
            </a:r>
            <a:endParaRPr lang="ko-KR" sz="1400">
              <a:ea typeface="맑은 고딕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F248A8A-A0C8-0EB5-E4D6-31BDE6712BA8}"/>
              </a:ext>
            </a:extLst>
          </p:cNvPr>
          <p:cNvSpPr/>
          <p:nvPr/>
        </p:nvSpPr>
        <p:spPr>
          <a:xfrm>
            <a:off x="2987474" y="6424800"/>
            <a:ext cx="213275" cy="16943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5CB3ED-408B-96B7-368E-E18DAAD109B4}"/>
              </a:ext>
            </a:extLst>
          </p:cNvPr>
          <p:cNvSpPr/>
          <p:nvPr/>
        </p:nvSpPr>
        <p:spPr>
          <a:xfrm rot="5400000">
            <a:off x="5095103" y="2734778"/>
            <a:ext cx="318055" cy="1412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0CC267-BDD6-2343-6F39-A5971809D97D}"/>
              </a:ext>
            </a:extLst>
          </p:cNvPr>
          <p:cNvSpPr/>
          <p:nvPr/>
        </p:nvSpPr>
        <p:spPr>
          <a:xfrm rot="5400000">
            <a:off x="4906811" y="443510"/>
            <a:ext cx="308028" cy="1763307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01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76C8949-1993-122D-7E36-5F292434347C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09633-3246-7190-C26C-031902D250C7}"/>
              </a:ext>
            </a:extLst>
          </p:cNvPr>
          <p:cNvSpPr txBox="1"/>
          <p:nvPr/>
        </p:nvSpPr>
        <p:spPr>
          <a:xfrm>
            <a:off x="945356" y="141467"/>
            <a:ext cx="3638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연관분석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CD66B5-7226-95C7-4375-100F0077BB77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05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09B6007-8F60-F414-F47E-EC48C54CD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891921"/>
              </p:ext>
            </p:extLst>
          </p:nvPr>
        </p:nvGraphicFramePr>
        <p:xfrm>
          <a:off x="306916" y="857250"/>
          <a:ext cx="11722518" cy="5852160"/>
        </p:xfrm>
        <a:graphic>
          <a:graphicData uri="http://schemas.openxmlformats.org/drawingml/2006/table">
            <a:tbl>
              <a:tblPr/>
              <a:tblGrid>
                <a:gridCol w="971872">
                  <a:extLst>
                    <a:ext uri="{9D8B030D-6E8A-4147-A177-3AD203B41FA5}">
                      <a16:colId xmlns:a16="http://schemas.microsoft.com/office/drawing/2014/main" val="551170137"/>
                    </a:ext>
                  </a:extLst>
                </a:gridCol>
                <a:gridCol w="4972373">
                  <a:extLst>
                    <a:ext uri="{9D8B030D-6E8A-4147-A177-3AD203B41FA5}">
                      <a16:colId xmlns:a16="http://schemas.microsoft.com/office/drawing/2014/main" val="1719398019"/>
                    </a:ext>
                  </a:extLst>
                </a:gridCol>
                <a:gridCol w="5778273">
                  <a:extLst>
                    <a:ext uri="{9D8B030D-6E8A-4147-A177-3AD203B41FA5}">
                      <a16:colId xmlns:a16="http://schemas.microsoft.com/office/drawing/2014/main" val="153611293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041" marR="10041" marT="6693" marB="6693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effectLst/>
                        </a:rPr>
                        <a:t>분석 대상</a:t>
                      </a:r>
                    </a:p>
                  </a:txBody>
                  <a:tcPr marL="10041" marR="10041" marT="6693" marB="6693" anchor="ctr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b="1" dirty="0">
                          <a:effectLst/>
                        </a:rPr>
                        <a:t>결과</a:t>
                      </a:r>
                    </a:p>
                  </a:txBody>
                  <a:tcPr marL="10041" marR="10041" marT="6693" marB="6693" anchor="ctr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008185"/>
                  </a:ext>
                </a:extLst>
              </a:tr>
              <a:tr h="36576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고객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</a:rPr>
                        <a:t>아침시간 7~8시에 방문한 30대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동원)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수라한우쇠고기죽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               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모구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)딸기젤리320ml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1843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</a:rPr>
                        <a:t>아침시간 7~8시에 방문한 30대 여성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컵반BIG스팸김치덮밥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              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HEYROO아카시아꿀물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68253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점심시간 12시에 방문한 30대 남성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'빙그레)아카페라UP아메350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'CJ)비비고비건왕교자420g'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5163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점심시간 12시에 방문한 30대 여성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'(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샘표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콘치즈컵수프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 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정식품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베지밀팩A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35417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dirty="0">
                          <a:effectLst/>
                          <a:latin typeface="Roboto"/>
                        </a:rPr>
                        <a:t>수요일 점심시간 12시에 방문한 30대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코카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)환타오렌지P600ml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            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고메치즈함박스테이크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53730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수요일 점심시간 12시에 방문한 30대 여성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'CJ)김치치즈주먹밥100g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                  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'동원)커핑모카라떼300ml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47581"/>
                  </a:ext>
                </a:extLst>
              </a:tr>
              <a:tr h="36576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시기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21년 7월 21일 ~ 8월 8일에 방문한 20대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푸드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호로록바지락수제비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'광동)힘찬헛개차P500ml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711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2020년에 </a:t>
                      </a:r>
                      <a:r>
                        <a:rPr lang="en-US" alt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방문한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20대 </a:t>
                      </a:r>
                      <a:r>
                        <a:rPr lang="en-US" alt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남성</a:t>
                      </a:r>
                      <a:endParaRPr lang="ko-KR" sz="1100" b="0" i="0" u="none" strike="noStrike" noProof="0" dirty="0" err="1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시저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)쇠고기참치통조림'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        </a:t>
                      </a:r>
                      <a:r>
                        <a:rPr lang="en-US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스벅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)스키니라떼컵270ml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79384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dirty="0">
                          <a:effectLst/>
                        </a:rPr>
                        <a:t>2021년에 방문한 20대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'(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매일)바리스타쇼콜라컵325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  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           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삼양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까르보불닭큰컵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 err="1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491748"/>
                  </a:ext>
                </a:extLst>
              </a:tr>
              <a:tr h="365760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effectLst/>
                        </a:rPr>
                        <a:t>날씨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날씨가 맑은 날 30대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컵반BIG스팸김치덮밥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    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'85도씨대만소금커피300ml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0280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비 오는 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30대 남성</a:t>
                      </a:r>
                      <a:endParaRPr lang="ko-KR" sz="1100" b="0" i="0" u="none" strike="noStrike" noProof="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정관장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)테이크5체리피치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 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</a:t>
                      </a:r>
                      <a:r>
                        <a:rPr lang="ko-KR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컵반중화마파두부덮밥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0242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눈 오는 날 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30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대 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남성</a:t>
                      </a:r>
                      <a:endParaRPr lang="ko-KR" sz="1100" b="0" i="0" u="none" strike="noStrike" noProof="0" dirty="0"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'동아)포카리스웨트캔240ml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'CJ)고메치즈볼135g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529397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</a:rPr>
                        <a:t>강수 강도가 '중간(15mm 이상)' 일 때 30대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'광동)비타500피지라임캔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               </a:t>
                      </a:r>
                      <a:r>
                        <a:rPr lang="ko-KR" altLang="en-US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'CJ)가쓰오우동2인분'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58218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6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강수 강도가 '약(1mm 이하)' 일 때 30대 남성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 dirty="0">
                          <a:effectLst/>
                        </a:rPr>
                        <a:t>'</a:t>
                      </a:r>
                      <a:r>
                        <a:rPr lang="ko-KR" altLang="en-US" sz="1100" b="0" i="0" u="none" strike="noStrike" noProof="0" dirty="0" err="1">
                          <a:effectLst/>
                        </a:rPr>
                        <a:t>이디야</a:t>
                      </a:r>
                      <a:r>
                        <a:rPr lang="ko-KR" sz="1100" b="0" i="0" u="none" strike="noStrike" noProof="0" dirty="0">
                          <a:effectLst/>
                        </a:rPr>
                        <a:t>)</a:t>
                      </a:r>
                      <a:r>
                        <a:rPr lang="ko-KR" altLang="en-US" sz="1100" b="0" i="0" u="none" strike="noStrike" noProof="0" dirty="0">
                          <a:effectLst/>
                        </a:rPr>
                        <a:t>카페라떼</a:t>
                      </a:r>
                      <a:r>
                        <a:rPr lang="en-US" altLang="ko-KR" sz="1100" b="0" i="0" u="none" strike="noStrike" noProof="0" dirty="0">
                          <a:effectLst/>
                        </a:rPr>
                        <a:t>300ml'</a:t>
                      </a:r>
                      <a:r>
                        <a:rPr lang="ko-KR" sz="1100" b="0" i="0" u="none" strike="noStrike" noProof="0" dirty="0">
                          <a:effectLst/>
                        </a:rPr>
                        <a:t>    </a:t>
                      </a:r>
                      <a:r>
                        <a:rPr lang="ko-KR" altLang="en-US" sz="1100" b="0" i="0" u="none" strike="noStrike" noProof="0" dirty="0">
                          <a:effectLst/>
                        </a:rPr>
                        <a:t>             </a:t>
                      </a:r>
                      <a:r>
                        <a:rPr lang="ko-KR" sz="1100" b="0" i="0" u="none" strike="noStrike" noProof="0" dirty="0">
                          <a:effectLst/>
                        </a:rPr>
                        <a:t>'CJ)가쓰오우동2인분'</a:t>
                      </a:r>
                      <a:endParaRPr lang="ko-KR" dirty="0"/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18045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0041" marR="10041" marT="6693" marB="6693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dirty="0">
                          <a:effectLst/>
                        </a:rPr>
                        <a:t>강수 강도가 '강(30mm 이상)' 일 때 30대 남성</a:t>
                      </a:r>
                    </a:p>
                  </a:txBody>
                  <a:tcPr marL="10041" marR="10041" marT="6693" marB="6693" anchor="ctr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'</a:t>
                      </a:r>
                      <a:r>
                        <a:rPr lang="ko-KR" altLang="en-US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쟈뎅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제주청보리차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P500ml'             'CJ)</a:t>
                      </a:r>
                      <a:r>
                        <a:rPr lang="ko-KR" altLang="en-US" sz="1100" b="0" i="0" u="none" strike="noStrike" noProof="0" dirty="0" err="1">
                          <a:effectLst/>
                          <a:latin typeface="맑은 고딕"/>
                          <a:ea typeface="맑은 고딕"/>
                        </a:rPr>
                        <a:t>고메치즈볼</a:t>
                      </a:r>
                      <a:r>
                        <a:rPr lang="en-US" altLang="ko-KR" sz="1100" b="0" i="0" u="none" strike="noStrike" noProof="0" dirty="0">
                          <a:effectLst/>
                          <a:latin typeface="맑은 고딕"/>
                          <a:ea typeface="맑은 고딕"/>
                        </a:rPr>
                        <a:t>135g'</a:t>
                      </a:r>
                      <a:endParaRPr lang="ko-KR" dirty="0"/>
                    </a:p>
                  </a:txBody>
                  <a:tcPr marL="10041" marR="10041" marT="6693" marB="6693" anchor="ctr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800146"/>
                  </a:ext>
                </a:extLst>
              </a:tr>
            </a:tbl>
          </a:graphicData>
        </a:graphic>
      </p:graphicFrame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229268D-78F8-47BE-F54E-4AE0021BEB11}"/>
              </a:ext>
            </a:extLst>
          </p:cNvPr>
          <p:cNvCxnSpPr/>
          <p:nvPr/>
        </p:nvCxnSpPr>
        <p:spPr>
          <a:xfrm flipV="1">
            <a:off x="8976167" y="1368704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64D9AD1-2097-9C75-2875-2AE288F857B8}"/>
              </a:ext>
            </a:extLst>
          </p:cNvPr>
          <p:cNvCxnSpPr>
            <a:cxnSpLocks/>
          </p:cNvCxnSpPr>
          <p:nvPr/>
        </p:nvCxnSpPr>
        <p:spPr>
          <a:xfrm flipV="1">
            <a:off x="8976166" y="1764172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CB05286-0A20-6626-6B40-B4F89CABD1C3}"/>
              </a:ext>
            </a:extLst>
          </p:cNvPr>
          <p:cNvCxnSpPr>
            <a:cxnSpLocks/>
          </p:cNvCxnSpPr>
          <p:nvPr/>
        </p:nvCxnSpPr>
        <p:spPr>
          <a:xfrm flipV="1">
            <a:off x="8976165" y="2111412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C9B9552-EFCD-6D41-84AC-5819471FDF3D}"/>
              </a:ext>
            </a:extLst>
          </p:cNvPr>
          <p:cNvCxnSpPr>
            <a:cxnSpLocks/>
          </p:cNvCxnSpPr>
          <p:nvPr/>
        </p:nvCxnSpPr>
        <p:spPr>
          <a:xfrm flipV="1">
            <a:off x="8976164" y="2497234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B09A165-2D07-6410-6BD8-0D3C4244D164}"/>
              </a:ext>
            </a:extLst>
          </p:cNvPr>
          <p:cNvCxnSpPr>
            <a:cxnSpLocks/>
          </p:cNvCxnSpPr>
          <p:nvPr/>
        </p:nvCxnSpPr>
        <p:spPr>
          <a:xfrm flipV="1">
            <a:off x="8976163" y="2834828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EC0C3D6-99B0-9EF8-61B5-B9AD5D0AAFA0}"/>
              </a:ext>
            </a:extLst>
          </p:cNvPr>
          <p:cNvCxnSpPr>
            <a:cxnSpLocks/>
          </p:cNvCxnSpPr>
          <p:nvPr/>
        </p:nvCxnSpPr>
        <p:spPr>
          <a:xfrm flipV="1">
            <a:off x="8976162" y="3239941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72AB36-ED05-21BB-8D7E-D9245290174E}"/>
              </a:ext>
            </a:extLst>
          </p:cNvPr>
          <p:cNvCxnSpPr>
            <a:cxnSpLocks/>
          </p:cNvCxnSpPr>
          <p:nvPr/>
        </p:nvCxnSpPr>
        <p:spPr>
          <a:xfrm flipV="1">
            <a:off x="8976161" y="3577535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54F2522-EA0C-3D8F-4996-7E9A74CE064B}"/>
              </a:ext>
            </a:extLst>
          </p:cNvPr>
          <p:cNvCxnSpPr>
            <a:cxnSpLocks/>
          </p:cNvCxnSpPr>
          <p:nvPr/>
        </p:nvCxnSpPr>
        <p:spPr>
          <a:xfrm flipV="1">
            <a:off x="8976162" y="3953713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E9467C-2FED-27A3-D516-7484F6F6E306}"/>
              </a:ext>
            </a:extLst>
          </p:cNvPr>
          <p:cNvCxnSpPr>
            <a:cxnSpLocks/>
          </p:cNvCxnSpPr>
          <p:nvPr/>
        </p:nvCxnSpPr>
        <p:spPr>
          <a:xfrm flipV="1">
            <a:off x="8976162" y="4310599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304E7C5-2EB7-BA3F-47BE-5F3C89EE3A5A}"/>
              </a:ext>
            </a:extLst>
          </p:cNvPr>
          <p:cNvCxnSpPr>
            <a:cxnSpLocks/>
          </p:cNvCxnSpPr>
          <p:nvPr/>
        </p:nvCxnSpPr>
        <p:spPr>
          <a:xfrm flipV="1">
            <a:off x="8976162" y="4628903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33ADE0E-ABC5-51D8-53DC-7CA2784DBC89}"/>
              </a:ext>
            </a:extLst>
          </p:cNvPr>
          <p:cNvCxnSpPr>
            <a:cxnSpLocks/>
          </p:cNvCxnSpPr>
          <p:nvPr/>
        </p:nvCxnSpPr>
        <p:spPr>
          <a:xfrm flipV="1">
            <a:off x="8976161" y="5053307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2A1DD08-C7DF-C895-1999-BD8F8819624F}"/>
              </a:ext>
            </a:extLst>
          </p:cNvPr>
          <p:cNvCxnSpPr>
            <a:cxnSpLocks/>
          </p:cNvCxnSpPr>
          <p:nvPr/>
        </p:nvCxnSpPr>
        <p:spPr>
          <a:xfrm flipV="1">
            <a:off x="9014743" y="5429484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A624C0-547A-7183-B20E-3484584E3F7C}"/>
              </a:ext>
            </a:extLst>
          </p:cNvPr>
          <p:cNvCxnSpPr>
            <a:cxnSpLocks/>
          </p:cNvCxnSpPr>
          <p:nvPr/>
        </p:nvCxnSpPr>
        <p:spPr>
          <a:xfrm flipV="1">
            <a:off x="9014742" y="5815306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8E8E4D-989C-1BE1-2AA0-F5F301E6ADC8}"/>
              </a:ext>
            </a:extLst>
          </p:cNvPr>
          <p:cNvCxnSpPr>
            <a:cxnSpLocks/>
          </p:cNvCxnSpPr>
          <p:nvPr/>
        </p:nvCxnSpPr>
        <p:spPr>
          <a:xfrm flipV="1">
            <a:off x="8976159" y="6181837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10">
            <a:extLst>
              <a:ext uri="{FF2B5EF4-FFF2-40B4-BE49-F238E27FC236}">
                <a16:creationId xmlns:a16="http://schemas.microsoft.com/office/drawing/2014/main" id="{B4D92F56-04E6-7E94-8540-3FFC1D8E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63AECAA-96F9-09BF-EEE7-923A85FC4AC3}"/>
              </a:ext>
            </a:extLst>
          </p:cNvPr>
          <p:cNvCxnSpPr>
            <a:cxnSpLocks/>
          </p:cNvCxnSpPr>
          <p:nvPr/>
        </p:nvCxnSpPr>
        <p:spPr>
          <a:xfrm flipV="1">
            <a:off x="9014741" y="6500140"/>
            <a:ext cx="528576" cy="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F0DAA3-2CC9-2C20-8FE2-814E1CFE24D1}"/>
              </a:ext>
            </a:extLst>
          </p:cNvPr>
          <p:cNvSpPr txBox="1"/>
          <p:nvPr/>
        </p:nvSpPr>
        <p:spPr>
          <a:xfrm>
            <a:off x="11475202" y="6489913"/>
            <a:ext cx="71679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400">
                <a:ea typeface="맑은 고딕"/>
              </a:rPr>
              <a:t>12/15</a:t>
            </a:r>
            <a:endParaRPr lang="ko-KR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2339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B64FD8-2D1E-A121-C090-5F86D13F6184}"/>
              </a:ext>
            </a:extLst>
          </p:cNvPr>
          <p:cNvSpPr txBox="1"/>
          <p:nvPr/>
        </p:nvSpPr>
        <p:spPr>
          <a:xfrm>
            <a:off x="1060849" y="5413026"/>
            <a:ext cx="544529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>
                <a:solidFill>
                  <a:srgbClr val="000000"/>
                </a:solidFill>
                <a:latin typeface="Malgun Gothic"/>
                <a:ea typeface="+mn-lt"/>
              </a:rPr>
              <a:t>20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대 신규 고객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+mn-lt"/>
              </a:rPr>
              <a:t>,  30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대 고객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타깃 매출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 증대 전략</a:t>
            </a:r>
            <a:endParaRPr lang="ko-KR" altLang="en-US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DDA10F6-47BE-4A85-3AE2-CA9CCA4466C0}"/>
              </a:ext>
            </a:extLst>
          </p:cNvPr>
          <p:cNvSpPr/>
          <p:nvPr/>
        </p:nvSpPr>
        <p:spPr>
          <a:xfrm>
            <a:off x="300121" y="5835180"/>
            <a:ext cx="11503992" cy="8545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360AB7-61D4-5154-B94E-AF379133E36B}"/>
              </a:ext>
            </a:extLst>
          </p:cNvPr>
          <p:cNvSpPr/>
          <p:nvPr/>
        </p:nvSpPr>
        <p:spPr>
          <a:xfrm>
            <a:off x="267647" y="5416644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ea typeface="맑은 고딕"/>
              </a:rPr>
              <a:t>2</a:t>
            </a:r>
            <a:endParaRPr lang="ko-KR" alt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0D4CA-9F8F-6B00-4C0B-32902A6A3116}"/>
              </a:ext>
            </a:extLst>
          </p:cNvPr>
          <p:cNvSpPr txBox="1"/>
          <p:nvPr/>
        </p:nvSpPr>
        <p:spPr>
          <a:xfrm>
            <a:off x="228600" y="6343650"/>
            <a:ext cx="716280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>
                <a:ea typeface="맑은 고딕"/>
              </a:rPr>
              <a:t>- 30대 직장인은 음료를 사면 가공식품을 사는 경향을 도출</a:t>
            </a:r>
            <a:r>
              <a:rPr lang="en-US" altLang="ko-KR" sz="1400">
                <a:ea typeface="맑은 고딕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3562A-7B9D-420C-E30A-3DEF5659674A}"/>
              </a:ext>
            </a:extLst>
          </p:cNvPr>
          <p:cNvSpPr txBox="1"/>
          <p:nvPr/>
        </p:nvSpPr>
        <p:spPr>
          <a:xfrm>
            <a:off x="5523139" y="6319157"/>
            <a:ext cx="380047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 b="1">
                <a:ea typeface="맑은 고딕"/>
              </a:rPr>
              <a:t>음료 + 가공식품 패키지 </a:t>
            </a:r>
            <a:r>
              <a:rPr lang="ko-KR" altLang="en-US" sz="1400" b="1">
                <a:ea typeface="맑은 고딕"/>
              </a:rPr>
              <a:t>출시</a:t>
            </a:r>
            <a:endParaRPr 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30048-55CA-378F-36CF-C4032E800F6C}"/>
              </a:ext>
            </a:extLst>
          </p:cNvPr>
          <p:cNvSpPr txBox="1"/>
          <p:nvPr/>
        </p:nvSpPr>
        <p:spPr>
          <a:xfrm>
            <a:off x="304800" y="5943600"/>
            <a:ext cx="795337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Calibri"/>
                <a:ea typeface="맑은 고딕"/>
              </a:rPr>
              <a:t>-20</a:t>
            </a:r>
            <a:r>
              <a:rPr lang="ko-KR" altLang="en-US" sz="1400">
                <a:latin typeface="Calibri"/>
                <a:ea typeface="맑은 고딕"/>
              </a:rPr>
              <a:t>대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대학생은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음료를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사면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컵라면을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사는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경향이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있는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것을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연관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분석을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통해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도출</a:t>
            </a:r>
            <a:endParaRPr lang="ko-KR" altLang="en-US" sz="1400">
              <a:ea typeface="맑은 고딕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8C7873D-F8BE-2183-A24D-7F6D33777D8B}"/>
              </a:ext>
            </a:extLst>
          </p:cNvPr>
          <p:cNvSpPr/>
          <p:nvPr/>
        </p:nvSpPr>
        <p:spPr>
          <a:xfrm>
            <a:off x="7095667" y="5925496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A381758-5A21-5429-613F-A560AC07D3C6}"/>
              </a:ext>
            </a:extLst>
          </p:cNvPr>
          <p:cNvSpPr/>
          <p:nvPr/>
        </p:nvSpPr>
        <p:spPr>
          <a:xfrm>
            <a:off x="5130796" y="6335071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1703DF-BFC4-16B4-9E1E-CEAD4049C7EB}"/>
              </a:ext>
            </a:extLst>
          </p:cNvPr>
          <p:cNvSpPr/>
          <p:nvPr/>
        </p:nvSpPr>
        <p:spPr>
          <a:xfrm>
            <a:off x="224631" y="786342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ea typeface="맑은 고딕"/>
              </a:rPr>
              <a:t>1-1</a:t>
            </a:r>
            <a:endParaRPr lang="ko-KR" altLang="en-US" sz="2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B2F21-B922-0540-7C52-C7DDC57B4C2D}"/>
              </a:ext>
            </a:extLst>
          </p:cNvPr>
          <p:cNvSpPr txBox="1"/>
          <p:nvPr/>
        </p:nvSpPr>
        <p:spPr>
          <a:xfrm>
            <a:off x="1014162" y="797872"/>
            <a:ext cx="3445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ea typeface="맑은 고딕"/>
              </a:rPr>
              <a:t>출퇴근</a:t>
            </a:r>
            <a:r>
              <a:rPr lang="ko-KR" b="1">
                <a:solidFill>
                  <a:srgbClr val="000000"/>
                </a:solidFill>
                <a:ea typeface="맑은 고딕"/>
              </a:rPr>
              <a:t> 시간대 매출 증대 전략</a:t>
            </a: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5365EE-AD52-668B-5A37-D1B24214F634}"/>
              </a:ext>
            </a:extLst>
          </p:cNvPr>
          <p:cNvSpPr/>
          <p:nvPr/>
        </p:nvSpPr>
        <p:spPr>
          <a:xfrm>
            <a:off x="204871" y="1310804"/>
            <a:ext cx="11532567" cy="9307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88BFB3-FD59-C5A2-B1C3-3391060CC72B}"/>
              </a:ext>
            </a:extLst>
          </p:cNvPr>
          <p:cNvSpPr txBox="1"/>
          <p:nvPr/>
        </p:nvSpPr>
        <p:spPr>
          <a:xfrm>
            <a:off x="238125" y="1428750"/>
            <a:ext cx="88582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정신없는 출퇴근</a:t>
            </a:r>
            <a:r>
              <a:rPr lang="ko-KR" sz="1400">
                <a:ea typeface="맑은 고딕"/>
              </a:rPr>
              <a:t> 시간에 주 이용 고객인 30대에게 기상과 상품을 </a:t>
            </a:r>
            <a:r>
              <a:rPr lang="ko-KR" sz="1400" err="1">
                <a:ea typeface="맑은 고딕"/>
              </a:rPr>
              <a:t>연관분석하여</a:t>
            </a:r>
            <a:r>
              <a:rPr lang="ko-KR" sz="1400">
                <a:ea typeface="맑은 고딕"/>
              </a:rPr>
              <a:t> 최적의 메뉴 추천</a:t>
            </a:r>
            <a:endParaRPr lang="ko-KR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9020E-C0F2-1C62-794E-C3C49D9C43CF}"/>
              </a:ext>
            </a:extLst>
          </p:cNvPr>
          <p:cNvSpPr txBox="1"/>
          <p:nvPr/>
        </p:nvSpPr>
        <p:spPr>
          <a:xfrm>
            <a:off x="238125" y="1847850"/>
            <a:ext cx="6581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ea typeface="맑은 고딕"/>
              </a:rPr>
              <a:t>   </a:t>
            </a:r>
            <a:r>
              <a:rPr lang="ko-KR" altLang="en-US" sz="1400">
                <a:ea typeface="맑은 고딕"/>
              </a:rPr>
              <a:t> </a:t>
            </a:r>
            <a:r>
              <a:rPr lang="ko-KR" sz="1400">
                <a:ea typeface="맑은 고딕"/>
              </a:rPr>
              <a:t>빠르게 상품을 편의점에서 픽업해 갈 수 있는 </a:t>
            </a:r>
            <a:r>
              <a:rPr lang="ko-KR" sz="1400" b="1" err="1">
                <a:ea typeface="맑은 고딕"/>
              </a:rPr>
              <a:t>포쓱코</a:t>
            </a:r>
            <a:r>
              <a:rPr lang="ko-KR" sz="1400">
                <a:ea typeface="맑은 고딕"/>
              </a:rPr>
              <a:t> 웹 개발​</a:t>
            </a:r>
            <a:endParaRPr lang="ko-KR" altLang="en-US" sz="140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3B79DC6-721E-2DCE-4A03-19E61A580685}"/>
              </a:ext>
            </a:extLst>
          </p:cNvPr>
          <p:cNvSpPr/>
          <p:nvPr/>
        </p:nvSpPr>
        <p:spPr>
          <a:xfrm>
            <a:off x="234946" y="1829746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AFB9A-2605-D0DB-6673-E5748CA2AE9E}"/>
              </a:ext>
            </a:extLst>
          </p:cNvPr>
          <p:cNvSpPr txBox="1"/>
          <p:nvPr/>
        </p:nvSpPr>
        <p:spPr>
          <a:xfrm>
            <a:off x="9383485" y="1997529"/>
            <a:ext cx="2581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highlight>
                  <a:srgbClr val="FFFF00"/>
                </a:highlight>
                <a:ea typeface="맑은 고딕"/>
              </a:rPr>
              <a:t>2022</a:t>
            </a:r>
            <a:r>
              <a:rPr lang="ko-KR" altLang="en-US" sz="1400" b="1">
                <a:highlight>
                  <a:srgbClr val="FFFF00"/>
                </a:highlight>
                <a:ea typeface="맑은 고딕"/>
              </a:rPr>
              <a:t>년</a:t>
            </a:r>
            <a:r>
              <a:rPr lang="ko-KR" altLang="en-US" sz="140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sz="1400" b="1">
                <a:highlight>
                  <a:srgbClr val="FFFF00"/>
                </a:highlight>
                <a:ea typeface="맑은 고딕"/>
              </a:rPr>
              <a:t>40% 매출 증가 </a:t>
            </a:r>
            <a:r>
              <a:rPr lang="ko-KR" altLang="en-US" sz="1400" b="1">
                <a:highlight>
                  <a:srgbClr val="FFFF00"/>
                </a:highlight>
                <a:ea typeface="맑은 고딕"/>
              </a:rPr>
              <a:t>목표</a:t>
            </a:r>
            <a:r>
              <a:rPr lang="ko-KR" altLang="en-US" sz="1400">
                <a:ea typeface="맑은 고딕"/>
              </a:rPr>
              <a:t> </a:t>
            </a:r>
            <a:endParaRPr lang="ko-KR" altLang="en-US" sz="14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1EC7F21-CB5B-13A8-D646-C133C9B6076E}"/>
              </a:ext>
            </a:extLst>
          </p:cNvPr>
          <p:cNvSpPr/>
          <p:nvPr/>
        </p:nvSpPr>
        <p:spPr>
          <a:xfrm>
            <a:off x="234949" y="2319866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1-2</a:t>
            </a:r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06A774-6F7F-59E7-E339-C7B532376FF5}"/>
              </a:ext>
            </a:extLst>
          </p:cNvPr>
          <p:cNvSpPr/>
          <p:nvPr/>
        </p:nvSpPr>
        <p:spPr>
          <a:xfrm>
            <a:off x="242971" y="2834804"/>
            <a:ext cx="11532567" cy="9307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5A2C0-9423-58BA-80AE-72C3460D7099}"/>
              </a:ext>
            </a:extLst>
          </p:cNvPr>
          <p:cNvSpPr txBox="1"/>
          <p:nvPr/>
        </p:nvSpPr>
        <p:spPr>
          <a:xfrm>
            <a:off x="680525" y="2320386"/>
            <a:ext cx="5473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점심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Malgun Gothic"/>
              </a:rPr>
              <a:t>,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 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저녁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+mn-lt"/>
              </a:rPr>
              <a:t> 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시간대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Malgun Gothic"/>
              </a:rPr>
              <a:t>30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대 고객 이탈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+mn-lt"/>
              </a:rPr>
              <a:t> 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방지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전략</a:t>
            </a:r>
            <a:endParaRPr lang="ko-KR" altLang="en-US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186C38-D79C-F00D-D8C3-CC324A96D3A3}"/>
              </a:ext>
            </a:extLst>
          </p:cNvPr>
          <p:cNvSpPr txBox="1"/>
          <p:nvPr/>
        </p:nvSpPr>
        <p:spPr>
          <a:xfrm>
            <a:off x="200025" y="2933700"/>
            <a:ext cx="8820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ea typeface="맑은 고딕"/>
              </a:rPr>
              <a:t>점심</a:t>
            </a:r>
            <a:r>
              <a:rPr lang="en-US" altLang="ko-KR" sz="1400">
                <a:ea typeface="맑은 고딕"/>
              </a:rPr>
              <a:t>,</a:t>
            </a:r>
            <a:r>
              <a:rPr lang="ko-KR" sz="1400">
                <a:ea typeface="맑은 고딕"/>
              </a:rPr>
              <a:t> 저녁 시간대 30대 고객들의 연관분석 결과 커피를 사면 가공식품을 사는 경향 발견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363D6B-B57A-7265-5D99-9409A5467E83}"/>
              </a:ext>
            </a:extLst>
          </p:cNvPr>
          <p:cNvSpPr txBox="1"/>
          <p:nvPr/>
        </p:nvSpPr>
        <p:spPr>
          <a:xfrm>
            <a:off x="526596" y="3354161"/>
            <a:ext cx="65913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ea typeface="맑은 고딕"/>
              </a:rPr>
              <a:t>커피와 만두, 커피와 </a:t>
            </a:r>
            <a:r>
              <a:rPr lang="ko-KR" sz="1400" err="1">
                <a:ea typeface="맑은 고딕"/>
              </a:rPr>
              <a:t>고메</a:t>
            </a:r>
            <a:r>
              <a:rPr lang="ko-KR" sz="1400">
                <a:ea typeface="맑은 고딕"/>
              </a:rPr>
              <a:t> </a:t>
            </a:r>
            <a:r>
              <a:rPr lang="ko-KR" sz="1400" err="1">
                <a:ea typeface="맑은 고딕"/>
              </a:rPr>
              <a:t>함박스테이크를</a:t>
            </a:r>
            <a:r>
              <a:rPr lang="ko-KR" sz="1400">
                <a:ea typeface="맑은 고딕"/>
              </a:rPr>
              <a:t> 패키지로 엮어서 구성</a:t>
            </a:r>
            <a:endParaRPr lang="ko-KR" altLang="en-US" sz="140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91FD478-4061-1809-3B98-733AD0225617}"/>
              </a:ext>
            </a:extLst>
          </p:cNvPr>
          <p:cNvSpPr/>
          <p:nvPr/>
        </p:nvSpPr>
        <p:spPr>
          <a:xfrm>
            <a:off x="258078" y="3346942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535C32E-4B56-8CD3-7218-105B61C60ADE}"/>
              </a:ext>
            </a:extLst>
          </p:cNvPr>
          <p:cNvSpPr/>
          <p:nvPr/>
        </p:nvSpPr>
        <p:spPr>
          <a:xfrm>
            <a:off x="281516" y="3838575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1-3</a:t>
            </a:r>
            <a:endParaRPr lang="ko-KR" alt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7B8EBA-7ECA-8DDF-74A6-CC80591460F2}"/>
              </a:ext>
            </a:extLst>
          </p:cNvPr>
          <p:cNvSpPr txBox="1"/>
          <p:nvPr/>
        </p:nvSpPr>
        <p:spPr>
          <a:xfrm>
            <a:off x="167964" y="3843256"/>
            <a:ext cx="67377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수요일 점심</a:t>
            </a:r>
            <a:r>
              <a:rPr lang="en-US" altLang="ko-KR" b="1">
                <a:solidFill>
                  <a:srgbClr val="000000"/>
                </a:solidFill>
                <a:latin typeface="Malgun Gothic"/>
                <a:ea typeface="+mn-lt"/>
              </a:rPr>
              <a:t>, </a:t>
            </a:r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저녁시간대 매출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 감소 방지 전략</a:t>
            </a:r>
            <a:endParaRPr lang="ko-KR" altLang="en-US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8E33248-96D5-AB8B-4260-F20C24AC7B30}"/>
              </a:ext>
            </a:extLst>
          </p:cNvPr>
          <p:cNvSpPr/>
          <p:nvPr/>
        </p:nvSpPr>
        <p:spPr>
          <a:xfrm>
            <a:off x="271546" y="4349279"/>
            <a:ext cx="11532567" cy="9307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2631CD-24F5-81E9-0252-0C228D85741D}"/>
              </a:ext>
            </a:extLst>
          </p:cNvPr>
          <p:cNvSpPr txBox="1"/>
          <p:nvPr/>
        </p:nvSpPr>
        <p:spPr>
          <a:xfrm>
            <a:off x="304800" y="4438650"/>
            <a:ext cx="103346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ea typeface="맑은 고딕"/>
              </a:rPr>
              <a:t>수요일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sz="1400">
                <a:ea typeface="맑은 고딕"/>
              </a:rPr>
              <a:t>점심/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sz="1400">
                <a:ea typeface="맑은 고딕"/>
              </a:rPr>
              <a:t>저녁시간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sz="1400">
                <a:ea typeface="맑은 고딕"/>
              </a:rPr>
              <a:t>매출을  증가시키기 위해  </a:t>
            </a:r>
            <a:r>
              <a:rPr lang="ko-KR" altLang="en-US" sz="1400" err="1">
                <a:ea typeface="맑은 고딕"/>
              </a:rPr>
              <a:t>꿀수</a:t>
            </a:r>
            <a:r>
              <a:rPr lang="ko-KR" altLang="en-US" sz="1400">
                <a:ea typeface="맑은 고딕"/>
              </a:rPr>
              <a:t>(</a:t>
            </a:r>
            <a:r>
              <a:rPr lang="ko-KR" altLang="en-US" sz="1400" err="1">
                <a:ea typeface="맑은 고딕"/>
              </a:rPr>
              <a:t>꿀같은</a:t>
            </a:r>
            <a:r>
              <a:rPr lang="ko-KR" altLang="en-US" sz="1400">
                <a:ea typeface="맑은 고딕"/>
              </a:rPr>
              <a:t> 수요일)조합</a:t>
            </a:r>
            <a:r>
              <a:rPr lang="ko-KR" sz="1400">
                <a:ea typeface="맑은 고딕"/>
              </a:rPr>
              <a:t> 메뉴를 추천하고 해당 상품 묶음 ​할인 정책 수립</a:t>
            </a:r>
            <a:endParaRPr lang="ko-KR">
              <a:ea typeface="맑은 고딕" panose="020B05030200000200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F2018B-EB5A-335A-A7B7-BA92FC7B48E7}"/>
              </a:ext>
            </a:extLst>
          </p:cNvPr>
          <p:cNvSpPr txBox="1"/>
          <p:nvPr/>
        </p:nvSpPr>
        <p:spPr>
          <a:xfrm>
            <a:off x="527957" y="4848225"/>
            <a:ext cx="69818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ea typeface="Malgun Gothic"/>
              </a:rPr>
              <a:t>환타오렌지와</a:t>
            </a:r>
            <a:r>
              <a:rPr lang="ko-KR" sz="1400" dirty="0">
                <a:ea typeface="Malgun Gothic"/>
              </a:rPr>
              <a:t> </a:t>
            </a:r>
            <a:r>
              <a:rPr lang="ko-KR" sz="1400" dirty="0" err="1">
                <a:ea typeface="Malgun Gothic"/>
              </a:rPr>
              <a:t>고메치즈함박스테이크를</a:t>
            </a:r>
            <a:r>
              <a:rPr lang="ko-KR" sz="1400" dirty="0">
                <a:ea typeface="Malgun Gothic"/>
              </a:rPr>
              <a:t> 패키지로 엮어서 할인 정책 수립</a:t>
            </a:r>
            <a:endParaRPr lang="ko-KR" altLang="en-US" sz="1400" dirty="0">
              <a:ea typeface="Malgun Gothic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E3810948-2C20-ECDA-AAD5-F9A11AB53561}"/>
              </a:ext>
            </a:extLst>
          </p:cNvPr>
          <p:cNvSpPr/>
          <p:nvPr/>
        </p:nvSpPr>
        <p:spPr>
          <a:xfrm>
            <a:off x="268964" y="4843728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F5D80C-F20A-9766-8188-EF9E39A87A37}"/>
              </a:ext>
            </a:extLst>
          </p:cNvPr>
          <p:cNvSpPr txBox="1"/>
          <p:nvPr/>
        </p:nvSpPr>
        <p:spPr>
          <a:xfrm>
            <a:off x="9432471" y="5011511"/>
            <a:ext cx="3343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2022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년 </a:t>
            </a:r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40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% </a:t>
            </a:r>
            <a:r>
              <a:rPr lang="ko-KR" altLang="en-US" sz="1400" b="1">
                <a:highlight>
                  <a:srgbClr val="FFFF00"/>
                </a:highlight>
                <a:latin typeface="Malgun Gothic"/>
                <a:ea typeface="Malgun Gothic"/>
              </a:rPr>
              <a:t>매출 증가 목표</a:t>
            </a:r>
            <a:endParaRPr lang="en-US" altLang="ko-KR" sz="1400" b="1">
              <a:highlight>
                <a:srgbClr val="FFFF00"/>
              </a:highlight>
              <a:latin typeface="Malgun Gothic"/>
              <a:ea typeface="Malgun Gothic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87EC08-459E-C4F0-2A2C-00E855DDDAA4}"/>
              </a:ext>
            </a:extLst>
          </p:cNvPr>
          <p:cNvSpPr txBox="1"/>
          <p:nvPr/>
        </p:nvSpPr>
        <p:spPr>
          <a:xfrm>
            <a:off x="9387567" y="3471182"/>
            <a:ext cx="50101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highlight>
                  <a:srgbClr val="FFFF00"/>
                </a:highlight>
                <a:ea typeface="맑은 고딕"/>
              </a:rPr>
              <a:t>2022</a:t>
            </a:r>
            <a:r>
              <a:rPr lang="ko-KR" altLang="en-US" sz="1400" b="1">
                <a:highlight>
                  <a:srgbClr val="FFFF00"/>
                </a:highlight>
                <a:ea typeface="맑은 고딕"/>
              </a:rPr>
              <a:t>년</a:t>
            </a:r>
            <a:r>
              <a:rPr lang="ko-KR" altLang="en-US" sz="140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sz="1400" b="1">
                <a:highlight>
                  <a:srgbClr val="FFFF00"/>
                </a:highlight>
                <a:ea typeface="맑은 고딕"/>
              </a:rPr>
              <a:t>40% 매출 증가 </a:t>
            </a:r>
            <a:r>
              <a:rPr lang="ko-KR" altLang="en-US" sz="1400" b="1">
                <a:highlight>
                  <a:srgbClr val="FFFF00"/>
                </a:highlight>
                <a:ea typeface="맑은 고딕"/>
              </a:rPr>
              <a:t>목표</a:t>
            </a:r>
            <a:r>
              <a:rPr lang="ko-KR" altLang="en-US" sz="1400">
                <a:ea typeface="맑은 고딕"/>
              </a:rPr>
              <a:t> </a:t>
            </a:r>
            <a:endParaRPr lang="ko-KR" altLang="en-US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A6124-F9A0-C10A-DC85-306689E31A90}"/>
              </a:ext>
            </a:extLst>
          </p:cNvPr>
          <p:cNvSpPr txBox="1"/>
          <p:nvPr/>
        </p:nvSpPr>
        <p:spPr>
          <a:xfrm>
            <a:off x="9437914" y="6455229"/>
            <a:ext cx="3343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2022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년 </a:t>
            </a:r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35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% </a:t>
            </a:r>
            <a:r>
              <a:rPr lang="ko-KR" altLang="en-US" sz="1400" b="1">
                <a:highlight>
                  <a:srgbClr val="FFFF00"/>
                </a:highlight>
                <a:latin typeface="Malgun Gothic"/>
                <a:ea typeface="Malgun Gothic"/>
              </a:rPr>
              <a:t>매출 증가 목표</a:t>
            </a:r>
            <a:endParaRPr lang="en-US" altLang="ko-KR" sz="1400" b="1">
              <a:highlight>
                <a:srgbClr val="FFFF00"/>
              </a:highlight>
              <a:latin typeface="Malgun Gothic"/>
              <a:ea typeface="Malgun Gothic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571D83-F99E-2B17-9E24-09322CD9AE8F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577D17-A839-A2FE-2361-F5BC4A4EE0D8}"/>
              </a:ext>
            </a:extLst>
          </p:cNvPr>
          <p:cNvSpPr txBox="1"/>
          <p:nvPr/>
        </p:nvSpPr>
        <p:spPr>
          <a:xfrm>
            <a:off x="1073552" y="93842"/>
            <a:ext cx="3638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개선 방안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C4B85A-01FE-F883-60F2-4FCE6AE8A526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그림 10">
            <a:extLst>
              <a:ext uri="{FF2B5EF4-FFF2-40B4-BE49-F238E27FC236}">
                <a16:creationId xmlns:a16="http://schemas.microsoft.com/office/drawing/2014/main" id="{0C26A372-E934-E770-AEE3-D3EC0AFD2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398288"/>
            <a:ext cx="1266825" cy="260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FCDFBB-C7C3-47C3-CF11-5474F5E171A6}"/>
              </a:ext>
            </a:extLst>
          </p:cNvPr>
          <p:cNvSpPr txBox="1"/>
          <p:nvPr/>
        </p:nvSpPr>
        <p:spPr>
          <a:xfrm>
            <a:off x="7417253" y="5927271"/>
            <a:ext cx="3800475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400" b="1">
                <a:ea typeface="맑은 고딕"/>
              </a:rPr>
              <a:t>음료 + 컵라면 패키지 </a:t>
            </a:r>
            <a:r>
              <a:rPr lang="ko-KR" altLang="en-US" sz="1400" b="1">
                <a:ea typeface="맑은 고딕"/>
              </a:rPr>
              <a:t>출시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C9AD3-3E49-C73F-2D7E-BC158F6A23F2}"/>
              </a:ext>
            </a:extLst>
          </p:cNvPr>
          <p:cNvSpPr txBox="1"/>
          <p:nvPr/>
        </p:nvSpPr>
        <p:spPr>
          <a:xfrm>
            <a:off x="11449372" y="742625"/>
            <a:ext cx="71679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400">
                <a:ea typeface="맑은 고딕"/>
              </a:rPr>
              <a:t>13/15</a:t>
            </a:r>
            <a:endParaRPr lang="ko-KR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036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17039230-8062-7A5E-F402-F27CF84C2C66}"/>
              </a:ext>
            </a:extLst>
          </p:cNvPr>
          <p:cNvSpPr txBox="1"/>
          <p:nvPr/>
        </p:nvSpPr>
        <p:spPr>
          <a:xfrm>
            <a:off x="11475202" y="6489913"/>
            <a:ext cx="71679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400">
                <a:ea typeface="맑은 고딕"/>
              </a:rPr>
              <a:t>14/15</a:t>
            </a:r>
            <a:endParaRPr lang="ko-KR" sz="1400"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156D47-F957-2E4C-44EA-D6A94A5388E4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32D72-A9F7-B52D-5421-F6B940633E3A}"/>
              </a:ext>
            </a:extLst>
          </p:cNvPr>
          <p:cNvSpPr txBox="1"/>
          <p:nvPr/>
        </p:nvSpPr>
        <p:spPr>
          <a:xfrm>
            <a:off x="1073552" y="93842"/>
            <a:ext cx="3638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개선 방안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A5FB84-F60D-386B-D195-975509EE07E4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4E2FD-3608-AE50-4746-9CD3A2AE3E41}"/>
              </a:ext>
            </a:extLst>
          </p:cNvPr>
          <p:cNvSpPr txBox="1"/>
          <p:nvPr/>
        </p:nvSpPr>
        <p:spPr>
          <a:xfrm>
            <a:off x="9052437" y="3426089"/>
            <a:ext cx="4320307" cy="373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highlight>
                  <a:srgbClr val="FFFF00"/>
                </a:highlight>
                <a:ea typeface="맑은 고딕"/>
              </a:rPr>
              <a:t>2022년 35% 매출 증가 목표 </a:t>
            </a:r>
            <a:endParaRPr lang="en-US" altLang="ko-KR" sz="1400" b="1" dirty="0">
              <a:highlight>
                <a:srgbClr val="FFFF00"/>
              </a:highlight>
              <a:ea typeface="맑은 고딕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1AADEA-0122-E41A-58E8-9A38260BA83D}"/>
              </a:ext>
            </a:extLst>
          </p:cNvPr>
          <p:cNvSpPr txBox="1"/>
          <p:nvPr/>
        </p:nvSpPr>
        <p:spPr>
          <a:xfrm>
            <a:off x="969325" y="873443"/>
            <a:ext cx="4397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이벤트에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따른 매출 증대 전략</a:t>
            </a:r>
            <a:endParaRPr lang="ko-KR">
              <a:solidFill>
                <a:srgbClr val="000000"/>
              </a:solidFill>
            </a:endParaRPr>
          </a:p>
        </p:txBody>
      </p:sp>
      <p:pic>
        <p:nvPicPr>
          <p:cNvPr id="16" name="그림 10">
            <a:extLst>
              <a:ext uri="{FF2B5EF4-FFF2-40B4-BE49-F238E27FC236}">
                <a16:creationId xmlns:a16="http://schemas.microsoft.com/office/drawing/2014/main" id="{21C04591-9BD7-AC6E-29EF-8C64BAF7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1EC3E0-D7D7-8F9E-95D8-6830461B651B}"/>
              </a:ext>
            </a:extLst>
          </p:cNvPr>
          <p:cNvSpPr txBox="1"/>
          <p:nvPr/>
        </p:nvSpPr>
        <p:spPr>
          <a:xfrm>
            <a:off x="479272" y="1711622"/>
            <a:ext cx="8290501" cy="3803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latin typeface="Calibri"/>
                <a:ea typeface="+mn-lt"/>
                <a:cs typeface="Calibri"/>
              </a:rPr>
              <a:t>    2022</a:t>
            </a:r>
            <a:r>
              <a:rPr lang="ko-KR" altLang="en-US" sz="1400">
                <a:latin typeface="Malgun Gothic"/>
                <a:ea typeface="Malgun Gothic"/>
              </a:rPr>
              <a:t>년 카타르 월드컵을 대비하여</a:t>
            </a:r>
            <a:r>
              <a:rPr lang="ko-KR" altLang="en-US" sz="1400">
                <a:latin typeface="Malgun Gothic"/>
                <a:ea typeface="Malgun Gothic"/>
                <a:cs typeface="Calibri"/>
              </a:rPr>
              <a:t> </a:t>
            </a:r>
            <a:r>
              <a:rPr lang="en-US" altLang="ko-KR" sz="1400">
                <a:latin typeface="Calibri"/>
                <a:ea typeface="+mn-lt"/>
                <a:cs typeface="Calibri"/>
              </a:rPr>
              <a:t>20</a:t>
            </a:r>
            <a:r>
              <a:rPr lang="ko-KR" altLang="en-US" sz="1400">
                <a:latin typeface="Malgun Gothic"/>
                <a:ea typeface="Malgun Gothic"/>
              </a:rPr>
              <a:t>대 남성을 대상으로 한 연관분석을 통한 상품 홍보</a:t>
            </a:r>
            <a:endParaRPr lang="ko-KR" altLang="en-US" sz="1400">
              <a:ea typeface="+mn-lt"/>
              <a:cs typeface="+mn-lt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24D4876-6F98-FCC9-BA47-559B2BD72897}"/>
              </a:ext>
            </a:extLst>
          </p:cNvPr>
          <p:cNvSpPr/>
          <p:nvPr/>
        </p:nvSpPr>
        <p:spPr>
          <a:xfrm>
            <a:off x="198796" y="874338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3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B646921-3466-40BD-4981-62FCEBD89269}"/>
              </a:ext>
            </a:extLst>
          </p:cNvPr>
          <p:cNvSpPr/>
          <p:nvPr/>
        </p:nvSpPr>
        <p:spPr>
          <a:xfrm>
            <a:off x="198967" y="2374063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37919B-13A2-A9F5-1439-E17C02A4671E}"/>
              </a:ext>
            </a:extLst>
          </p:cNvPr>
          <p:cNvSpPr/>
          <p:nvPr/>
        </p:nvSpPr>
        <p:spPr>
          <a:xfrm>
            <a:off x="200569" y="1335999"/>
            <a:ext cx="11323017" cy="9307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B7667E-572E-BFC4-D210-1BE22B7EAFA0}"/>
              </a:ext>
            </a:extLst>
          </p:cNvPr>
          <p:cNvSpPr txBox="1"/>
          <p:nvPr/>
        </p:nvSpPr>
        <p:spPr>
          <a:xfrm>
            <a:off x="248571" y="1432437"/>
            <a:ext cx="7143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Calibri"/>
                <a:ea typeface="맑은 고딕"/>
              </a:rPr>
              <a:t>도쿄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올림픽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기간</a:t>
            </a:r>
            <a:r>
              <a:rPr lang="en-US" altLang="ko-KR" sz="1400">
                <a:latin typeface="Calibri"/>
                <a:ea typeface="맑은 고딕"/>
              </a:rPr>
              <a:t> </a:t>
            </a:r>
            <a:r>
              <a:rPr lang="ko-KR" altLang="en-US" sz="1400">
                <a:latin typeface="Calibri"/>
                <a:ea typeface="맑은 고딕"/>
              </a:rPr>
              <a:t>동안</a:t>
            </a:r>
            <a:r>
              <a:rPr lang="en-US" altLang="ko-KR" sz="1400">
                <a:latin typeface="Calibri"/>
                <a:ea typeface="맑은 고딕"/>
              </a:rPr>
              <a:t> 20</a:t>
            </a:r>
            <a:r>
              <a:rPr lang="ko-KR" sz="1400">
                <a:ea typeface="맑은 고딕"/>
              </a:rPr>
              <a:t>대 남성들의 매출 증가율이 상승</a:t>
            </a:r>
            <a:endParaRPr lang="ko-KR" altLang="en-US" sz="140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761732-693A-62E3-6665-3B1DEFC40443}"/>
              </a:ext>
            </a:extLst>
          </p:cNvPr>
          <p:cNvSpPr/>
          <p:nvPr/>
        </p:nvSpPr>
        <p:spPr>
          <a:xfrm>
            <a:off x="241982" y="3974877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5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D730F53-997E-0A8D-445C-B9B92571BBC1}"/>
              </a:ext>
            </a:extLst>
          </p:cNvPr>
          <p:cNvSpPr/>
          <p:nvPr/>
        </p:nvSpPr>
        <p:spPr>
          <a:xfrm>
            <a:off x="251815" y="5464464"/>
            <a:ext cx="787400" cy="37465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>
                <a:ea typeface="맑은 고딕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DAD76-CDF0-FECE-F457-FD117202A9B7}"/>
              </a:ext>
            </a:extLst>
          </p:cNvPr>
          <p:cNvSpPr txBox="1"/>
          <p:nvPr/>
        </p:nvSpPr>
        <p:spPr>
          <a:xfrm>
            <a:off x="1028625" y="2374705"/>
            <a:ext cx="4397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기온에 따른 매출 증대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전략</a:t>
            </a:r>
            <a:endParaRPr lang="ko-KR">
              <a:solidFill>
                <a:srgbClr val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B6E2AE-DFAF-71E3-578D-3ED28161FEEC}"/>
              </a:ext>
            </a:extLst>
          </p:cNvPr>
          <p:cNvSpPr txBox="1"/>
          <p:nvPr/>
        </p:nvSpPr>
        <p:spPr>
          <a:xfrm>
            <a:off x="236588" y="2948448"/>
            <a:ext cx="7310898" cy="3803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Calibri"/>
                <a:ea typeface="맑은 고딕"/>
              </a:rPr>
              <a:t> </a:t>
            </a:r>
            <a:r>
              <a:rPr lang="ko-KR" altLang="en-US" sz="1400" dirty="0">
                <a:latin typeface="Malgun Gothic"/>
                <a:ea typeface="Malgun Gothic"/>
              </a:rPr>
              <a:t>매출이</a:t>
            </a:r>
            <a:r>
              <a:rPr lang="en-US" altLang="ko-KR" sz="1400" dirty="0"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latin typeface="Malgun Gothic"/>
                <a:ea typeface="Malgun Gothic"/>
              </a:rPr>
              <a:t>적은</a:t>
            </a:r>
            <a:r>
              <a:rPr lang="en-US" altLang="ko-KR" sz="1400" dirty="0"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latin typeface="Malgun Gothic"/>
                <a:ea typeface="Malgun Gothic"/>
              </a:rPr>
              <a:t>겨울철에는 잘</a:t>
            </a:r>
            <a:r>
              <a:rPr lang="ko-KR" sz="1400" dirty="0"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latin typeface="Malgun Gothic"/>
                <a:ea typeface="Malgun Gothic"/>
              </a:rPr>
              <a:t>보이는 곳에 </a:t>
            </a:r>
            <a:r>
              <a:rPr lang="ko-KR" altLang="en-US" sz="1400" dirty="0" err="1">
                <a:latin typeface="Malgun Gothic"/>
                <a:ea typeface="Malgun Gothic"/>
              </a:rPr>
              <a:t>온장</a:t>
            </a:r>
            <a:r>
              <a:rPr lang="ko-KR" altLang="en-US" sz="1400" dirty="0">
                <a:latin typeface="Malgun Gothic"/>
                <a:ea typeface="Malgun Gothic"/>
              </a:rPr>
              <a:t> 음료를 진열</a:t>
            </a:r>
            <a:endParaRPr lang="ko-KR" sz="1400" dirty="0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0FA1F-06F0-071B-4DF0-88F5522B98E8}"/>
              </a:ext>
            </a:extLst>
          </p:cNvPr>
          <p:cNvSpPr txBox="1"/>
          <p:nvPr/>
        </p:nvSpPr>
        <p:spPr>
          <a:xfrm>
            <a:off x="488247" y="3332406"/>
            <a:ext cx="8437726" cy="373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Malgun Gothic"/>
                <a:ea typeface="Malgun Gothic"/>
              </a:rPr>
              <a:t>  </a:t>
            </a:r>
            <a:r>
              <a:rPr lang="ko-KR" sz="1400" dirty="0">
                <a:latin typeface="Malgun Gothic"/>
                <a:ea typeface="Malgun Gothic"/>
              </a:rPr>
              <a:t>겨울에는</a:t>
            </a:r>
            <a:r>
              <a:rPr lang="ko-KR" altLang="en-US" sz="1400" dirty="0">
                <a:latin typeface="Malgun Gothic"/>
                <a:ea typeface="Malgun Gothic"/>
              </a:rPr>
              <a:t> 따듯한 먹거리</a:t>
            </a:r>
            <a:r>
              <a:rPr lang="ko-KR" sz="1400" dirty="0">
                <a:latin typeface="Malgun Gothic"/>
                <a:ea typeface="Malgun Gothic"/>
              </a:rPr>
              <a:t> + </a:t>
            </a:r>
            <a:r>
              <a:rPr lang="ko-KR" sz="1400" dirty="0" err="1">
                <a:latin typeface="Malgun Gothic"/>
                <a:ea typeface="Malgun Gothic"/>
              </a:rPr>
              <a:t>온장</a:t>
            </a:r>
            <a:r>
              <a:rPr lang="ko-KR" sz="1400" dirty="0">
                <a:latin typeface="Malgun Gothic"/>
                <a:ea typeface="Malgun Gothic"/>
              </a:rPr>
              <a:t> </a:t>
            </a:r>
            <a:r>
              <a:rPr lang="ko-KR" altLang="en-US" sz="1400" dirty="0">
                <a:latin typeface="Malgun Gothic"/>
                <a:ea typeface="Malgun Gothic"/>
              </a:rPr>
              <a:t>음료를 밖에서 보이는 곳에 진열</a:t>
            </a:r>
            <a:r>
              <a:rPr lang="en-US" altLang="ko-KR" sz="1400" dirty="0">
                <a:latin typeface="Malgun Gothic"/>
                <a:ea typeface="Malgun Gothic"/>
              </a:rPr>
              <a:t>,  </a:t>
            </a:r>
            <a:r>
              <a:rPr lang="en-US" altLang="ko-KR" sz="1400" dirty="0" err="1">
                <a:latin typeface="Malgun Gothic"/>
                <a:ea typeface="Malgun Gothic"/>
              </a:rPr>
              <a:t>여름에는</a:t>
            </a:r>
            <a:r>
              <a:rPr lang="en-US" altLang="ko-KR" sz="1400" dirty="0">
                <a:latin typeface="Malgun Gothic"/>
                <a:ea typeface="Malgun Gothic"/>
              </a:rPr>
              <a:t> </a:t>
            </a:r>
            <a:r>
              <a:rPr lang="en-US" altLang="ko-KR" sz="1400" dirty="0" err="1">
                <a:latin typeface="Malgun Gothic"/>
                <a:ea typeface="Malgun Gothic"/>
              </a:rPr>
              <a:t>아이스링크</a:t>
            </a:r>
            <a:r>
              <a:rPr lang="en-US" altLang="ko-KR" sz="1400" dirty="0">
                <a:latin typeface="Malgun Gothic"/>
                <a:ea typeface="Malgun Gothic"/>
              </a:rPr>
              <a:t> </a:t>
            </a:r>
            <a:r>
              <a:rPr lang="en-US" altLang="ko-KR" sz="1400">
                <a:latin typeface="Malgun Gothic"/>
                <a:ea typeface="Malgun Gothic"/>
              </a:rPr>
              <a:t>진열</a:t>
            </a:r>
            <a:endParaRPr lang="en-US" altLang="ko-KR" sz="1400" dirty="0" err="1">
              <a:latin typeface="Malgun Gothic"/>
              <a:ea typeface="Malgun Gothic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E14706D-6476-BD7A-2416-5CE050ACE56E}"/>
              </a:ext>
            </a:extLst>
          </p:cNvPr>
          <p:cNvSpPr/>
          <p:nvPr/>
        </p:nvSpPr>
        <p:spPr>
          <a:xfrm>
            <a:off x="337877" y="1799327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D877047A-646A-BE80-3BA6-571A605177F1}"/>
              </a:ext>
            </a:extLst>
          </p:cNvPr>
          <p:cNvSpPr/>
          <p:nvPr/>
        </p:nvSpPr>
        <p:spPr>
          <a:xfrm>
            <a:off x="334804" y="3370644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6D1BD-F921-D4F9-BD27-97BDD9B179B9}"/>
              </a:ext>
            </a:extLst>
          </p:cNvPr>
          <p:cNvSpPr txBox="1"/>
          <p:nvPr/>
        </p:nvSpPr>
        <p:spPr>
          <a:xfrm>
            <a:off x="1072845" y="3991694"/>
            <a:ext cx="4397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Malgun Gothic"/>
                <a:ea typeface="Malgun Gothic"/>
              </a:rPr>
              <a:t>강수에 </a:t>
            </a:r>
            <a:r>
              <a:rPr lang="ko-KR" b="1">
                <a:solidFill>
                  <a:srgbClr val="000000"/>
                </a:solidFill>
                <a:latin typeface="Malgun Gothic"/>
                <a:ea typeface="Malgun Gothic"/>
              </a:rPr>
              <a:t>따른 매출 증대 전략</a:t>
            </a:r>
            <a:endParaRPr lang="ko-KR" altLang="en-US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274E59-74C2-0C50-7659-D87B123F58FA}"/>
              </a:ext>
            </a:extLst>
          </p:cNvPr>
          <p:cNvSpPr txBox="1"/>
          <p:nvPr/>
        </p:nvSpPr>
        <p:spPr>
          <a:xfrm>
            <a:off x="200637" y="4431581"/>
            <a:ext cx="83383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ko-KR" altLang="en-US" sz="1400" err="1">
                <a:latin typeface="Malgun Gothic"/>
                <a:ea typeface="Malgun Gothic"/>
              </a:rPr>
              <a:t>비오는</a:t>
            </a:r>
            <a:r>
              <a:rPr lang="ko-KR" altLang="en-US" sz="1400">
                <a:latin typeface="Malgun Gothic"/>
                <a:ea typeface="Malgun Gothic"/>
              </a:rPr>
              <a:t> 날 </a:t>
            </a:r>
            <a:r>
              <a:rPr lang="en-US" altLang="ko-KR" sz="1400">
                <a:latin typeface="Calibri"/>
                <a:ea typeface="+mn-lt"/>
                <a:cs typeface="Calibri"/>
              </a:rPr>
              <a:t>20, 30</a:t>
            </a:r>
            <a:r>
              <a:rPr lang="en-US" altLang="ko-KR" sz="1400">
                <a:latin typeface="Calibri"/>
                <a:ea typeface="맑은 고딕"/>
                <a:cs typeface="Calibri"/>
              </a:rPr>
              <a:t>대</a:t>
            </a:r>
            <a:r>
              <a:rPr lang="ko-KR" altLang="en-US" sz="1400">
                <a:latin typeface="Malgun Gothic"/>
                <a:ea typeface="Malgun Gothic"/>
              </a:rPr>
              <a:t>의 방문이 제일 많고 </a:t>
            </a:r>
            <a:r>
              <a:rPr lang="ko-KR" sz="1400">
                <a:latin typeface="Malgun Gothic"/>
                <a:ea typeface="Malgun Gothic"/>
              </a:rPr>
              <a:t>가공식품</a:t>
            </a:r>
            <a:r>
              <a:rPr lang="en-US" altLang="ko-KR" sz="1400">
                <a:latin typeface="Calibri"/>
                <a:ea typeface="+mn-lt"/>
                <a:cs typeface="Calibri"/>
              </a:rPr>
              <a:t>,</a:t>
            </a:r>
            <a:r>
              <a:rPr lang="ko-KR" sz="1400">
                <a:latin typeface="Malgun Gothic"/>
                <a:ea typeface="Malgun Gothic"/>
              </a:rPr>
              <a:t> </a:t>
            </a:r>
            <a:r>
              <a:rPr lang="ko-KR" altLang="en-US" sz="1400">
                <a:latin typeface="Malgun Gothic"/>
                <a:ea typeface="Malgun Gothic"/>
              </a:rPr>
              <a:t>식재료</a:t>
            </a:r>
            <a:r>
              <a:rPr lang="en-US" altLang="ko-KR" sz="1400">
                <a:latin typeface="Calibri"/>
                <a:ea typeface="+mn-lt"/>
                <a:cs typeface="Calibri"/>
              </a:rPr>
              <a:t>,</a:t>
            </a:r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ko-KR" sz="1400">
                <a:latin typeface="Malgun Gothic"/>
                <a:ea typeface="Malgun Gothic"/>
              </a:rPr>
              <a:t>음료</a:t>
            </a:r>
            <a:r>
              <a:rPr lang="ko-KR" altLang="en-US" sz="1400">
                <a:latin typeface="Malgun Gothic"/>
                <a:ea typeface="Malgun Gothic"/>
              </a:rPr>
              <a:t> 순으로 많이 구입</a:t>
            </a:r>
            <a:endParaRPr lang="ko-KR" sz="1400"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1E2560-DDB9-3A2E-01DB-6B2E66A9A558}"/>
              </a:ext>
            </a:extLst>
          </p:cNvPr>
          <p:cNvSpPr txBox="1"/>
          <p:nvPr/>
        </p:nvSpPr>
        <p:spPr>
          <a:xfrm>
            <a:off x="594393" y="4891800"/>
            <a:ext cx="8333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>
                <a:latin typeface="Malgun Gothic"/>
                <a:ea typeface="Malgun Gothic"/>
              </a:rPr>
              <a:t>비 예보가 있을 때 연관분석을 통해서 가공식품</a:t>
            </a:r>
            <a:r>
              <a:rPr lang="en-US" sz="1400">
                <a:latin typeface="Calibri"/>
                <a:ea typeface="+mn-lt"/>
                <a:cs typeface="Calibri"/>
              </a:rPr>
              <a:t>,</a:t>
            </a:r>
            <a:r>
              <a:rPr lang="ko-KR" sz="1400">
                <a:latin typeface="Malgun Gothic"/>
                <a:ea typeface="Malgun Gothic"/>
              </a:rPr>
              <a:t> 식재료</a:t>
            </a:r>
            <a:r>
              <a:rPr lang="en-US" sz="1400">
                <a:latin typeface="Calibri"/>
                <a:ea typeface="+mn-lt"/>
                <a:cs typeface="Calibri"/>
              </a:rPr>
              <a:t>,</a:t>
            </a:r>
            <a:r>
              <a:rPr lang="ko-KR" sz="1400">
                <a:latin typeface="Malgun Gothic"/>
                <a:ea typeface="Malgun Gothic"/>
              </a:rPr>
              <a:t> 음료 순으로 제품을 </a:t>
            </a:r>
            <a:r>
              <a:rPr lang="ko-KR" altLang="en-US" sz="1400">
                <a:latin typeface="Malgun Gothic"/>
                <a:ea typeface="Malgun Gothic"/>
              </a:rPr>
              <a:t>진열</a:t>
            </a:r>
            <a:endParaRPr lang="en-US" altLang="ko-KR" sz="1400">
              <a:ea typeface="+mn-lt"/>
              <a:cs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1E57FA-8810-83EF-6D00-2E28CA11926D}"/>
              </a:ext>
            </a:extLst>
          </p:cNvPr>
          <p:cNvSpPr txBox="1"/>
          <p:nvPr/>
        </p:nvSpPr>
        <p:spPr>
          <a:xfrm>
            <a:off x="242314" y="6145235"/>
            <a:ext cx="106846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err="1">
                <a:ea typeface="맑은 고딕"/>
              </a:rPr>
              <a:t>경쟁력있는</a:t>
            </a:r>
            <a:r>
              <a:rPr lang="ko-KR" sz="1400">
                <a:ea typeface="맑은 고딕"/>
              </a:rPr>
              <a:t> </a:t>
            </a:r>
            <a:r>
              <a:rPr lang="en-US" altLang="ko-KR" sz="1400">
                <a:latin typeface="Calibri"/>
                <a:ea typeface="맑은 고딕"/>
              </a:rPr>
              <a:t>PB</a:t>
            </a:r>
            <a:r>
              <a:rPr lang="ko-KR" sz="1400">
                <a:ea typeface="맑은 고딕"/>
              </a:rPr>
              <a:t>상품 출시를 통한 경쟁력 </a:t>
            </a:r>
            <a:r>
              <a:rPr lang="ko-KR" altLang="en-US" sz="1400">
                <a:ea typeface="맑은 고딕"/>
              </a:rPr>
              <a:t>강화  </a:t>
            </a:r>
            <a:r>
              <a:rPr lang="en-US" altLang="ko-KR" sz="1400">
                <a:ea typeface="맑은 고딕"/>
              </a:rPr>
              <a:t>(ex: </a:t>
            </a:r>
            <a:r>
              <a:rPr lang="ko-KR" altLang="en-US" sz="1400">
                <a:ea typeface="맑은 고딕"/>
              </a:rPr>
              <a:t>연세우유</a:t>
            </a:r>
            <a:r>
              <a:rPr lang="ko-KR" sz="1400">
                <a:ea typeface="맑은 고딕"/>
              </a:rPr>
              <a:t> </a:t>
            </a:r>
            <a:r>
              <a:rPr lang="ko-KR" sz="1400" err="1">
                <a:ea typeface="맑은 고딕"/>
              </a:rPr>
              <a:t>크림빵</a:t>
            </a:r>
            <a:r>
              <a:rPr lang="en-US" altLang="ko-KR" sz="1400">
                <a:latin typeface="Calibri"/>
                <a:ea typeface="맑은 고딕"/>
              </a:rPr>
              <a:t>,</a:t>
            </a:r>
            <a:r>
              <a:rPr lang="ko-KR" sz="1400">
                <a:ea typeface="맑은 고딕"/>
              </a:rPr>
              <a:t> </a:t>
            </a:r>
            <a:r>
              <a:rPr lang="ko-KR" sz="1400" err="1">
                <a:ea typeface="맑은 고딕"/>
              </a:rPr>
              <a:t>곰표</a:t>
            </a:r>
            <a:r>
              <a:rPr lang="ko-KR" sz="1400">
                <a:ea typeface="맑은 고딕"/>
              </a:rPr>
              <a:t> 맥주</a:t>
            </a:r>
            <a:r>
              <a:rPr lang="en-US" altLang="ko-KR" sz="1400">
                <a:ea typeface="맑은 고딕"/>
              </a:rPr>
              <a:t>)</a:t>
            </a:r>
            <a:endParaRPr lang="en-US" altLang="ko-KR" sz="1400">
              <a:latin typeface="Calibri"/>
              <a:ea typeface="맑은 고딕"/>
              <a:cs typeface="Calibri"/>
            </a:endParaRP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8170F85-8A85-3168-845C-42FAEBA7F0ED}"/>
              </a:ext>
            </a:extLst>
          </p:cNvPr>
          <p:cNvSpPr/>
          <p:nvPr/>
        </p:nvSpPr>
        <p:spPr>
          <a:xfrm>
            <a:off x="307765" y="4870371"/>
            <a:ext cx="296619" cy="32421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4769B9-10DC-BF81-39F7-D25A64A84752}"/>
              </a:ext>
            </a:extLst>
          </p:cNvPr>
          <p:cNvSpPr txBox="1"/>
          <p:nvPr/>
        </p:nvSpPr>
        <p:spPr>
          <a:xfrm>
            <a:off x="8999945" y="5033001"/>
            <a:ext cx="31146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>
                <a:ea typeface="맑은 고딕"/>
              </a:rPr>
              <a:t> </a:t>
            </a:r>
            <a:r>
              <a:rPr lang="en-US" altLang="ko-KR" sz="1400" b="1" dirty="0">
                <a:highlight>
                  <a:srgbClr val="FFFF00"/>
                </a:highlight>
                <a:ea typeface="맑은 고딕"/>
              </a:rPr>
              <a:t>2022년</a:t>
            </a:r>
            <a:r>
              <a:rPr lang="ko-KR" sz="1400" b="1" dirty="0">
                <a:highlight>
                  <a:srgbClr val="FFFF00"/>
                </a:highlight>
                <a:ea typeface="맑은 고딕"/>
              </a:rPr>
              <a:t> 35% </a:t>
            </a:r>
            <a:r>
              <a:rPr lang="ko-KR" altLang="en-US" sz="1400" b="1" dirty="0">
                <a:highlight>
                  <a:srgbClr val="FFFF00"/>
                </a:highlight>
                <a:ea typeface="맑은 고딕"/>
              </a:rPr>
              <a:t>매출 증가 목표</a:t>
            </a:r>
            <a:endParaRPr lang="ko-KR" altLang="en-US" sz="1400" b="1" dirty="0">
              <a:highlight>
                <a:srgbClr val="FFFF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60E199-FA83-5A85-E4E7-FCE46F22A3AD}"/>
              </a:ext>
            </a:extLst>
          </p:cNvPr>
          <p:cNvSpPr txBox="1"/>
          <p:nvPr/>
        </p:nvSpPr>
        <p:spPr>
          <a:xfrm>
            <a:off x="9130370" y="1967634"/>
            <a:ext cx="33432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2022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년 </a:t>
            </a:r>
            <a:r>
              <a:rPr lang="en-US" altLang="ko-KR" sz="1400" b="1">
                <a:highlight>
                  <a:srgbClr val="FFFF00"/>
                </a:highlight>
                <a:ea typeface="Malgun Gothic"/>
              </a:rPr>
              <a:t>35</a:t>
            </a:r>
            <a:r>
              <a:rPr lang="ko-KR" sz="1400" b="1">
                <a:highlight>
                  <a:srgbClr val="FFFF00"/>
                </a:highlight>
                <a:ea typeface="Malgun Gothic"/>
              </a:rPr>
              <a:t>% </a:t>
            </a:r>
            <a:r>
              <a:rPr lang="ko-KR" altLang="en-US" sz="1400" b="1">
                <a:highlight>
                  <a:srgbClr val="FFFF00"/>
                </a:highlight>
                <a:latin typeface="Malgun Gothic"/>
                <a:ea typeface="Malgun Gothic"/>
              </a:rPr>
              <a:t>매출 증가 목표</a:t>
            </a:r>
            <a:endParaRPr lang="en-US" altLang="ko-KR" sz="1400" b="1">
              <a:highlight>
                <a:srgbClr val="FFFF00"/>
              </a:highlight>
              <a:latin typeface="Malgun Gothic"/>
              <a:ea typeface="Malgun Gothic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A4AE8A-B63C-A941-4D0C-30E0AD56D15F}"/>
              </a:ext>
            </a:extLst>
          </p:cNvPr>
          <p:cNvSpPr txBox="1"/>
          <p:nvPr/>
        </p:nvSpPr>
        <p:spPr>
          <a:xfrm>
            <a:off x="9049672" y="648929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dirty="0">
                <a:highlight>
                  <a:srgbClr val="FFFF00"/>
                </a:highlight>
                <a:ea typeface="맑은 고딕"/>
              </a:rPr>
              <a:t>2022</a:t>
            </a:r>
            <a:r>
              <a:rPr lang="ko-KR" altLang="en-US" sz="1400" b="1" dirty="0">
                <a:highlight>
                  <a:srgbClr val="FFFF00"/>
                </a:highlight>
                <a:ea typeface="맑은 고딕"/>
              </a:rPr>
              <a:t>년</a:t>
            </a:r>
            <a:r>
              <a:rPr lang="en-US" altLang="ko-KR" sz="1400" b="1" dirty="0">
                <a:highlight>
                  <a:srgbClr val="FFFF00"/>
                </a:highlight>
                <a:ea typeface="맑은 고딕"/>
              </a:rPr>
              <a:t> 40% </a:t>
            </a:r>
            <a:r>
              <a:rPr lang="en-US" altLang="ko-KR" sz="1400" b="1" dirty="0" err="1">
                <a:highlight>
                  <a:srgbClr val="FFFF00"/>
                </a:highlight>
                <a:ea typeface="맑은 고딕"/>
              </a:rPr>
              <a:t>매출</a:t>
            </a:r>
            <a:r>
              <a:rPr lang="en-US" altLang="ko-KR" sz="1400" b="1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 sz="1400" b="1" dirty="0">
                <a:highlight>
                  <a:srgbClr val="FFFF00"/>
                </a:highlight>
                <a:ea typeface="맑은 고딕"/>
              </a:rPr>
              <a:t>증가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A7EA2B-98AB-B002-8C6B-95F295FB0D86}"/>
              </a:ext>
            </a:extLst>
          </p:cNvPr>
          <p:cNvSpPr txBox="1"/>
          <p:nvPr/>
        </p:nvSpPr>
        <p:spPr>
          <a:xfrm>
            <a:off x="1052793" y="5465562"/>
            <a:ext cx="57210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Malgun Gothic"/>
                <a:ea typeface="Malgun Gothic"/>
              </a:rPr>
              <a:t>기존 고객이 경쟁사로 이탈하는 것을 방지하는 전략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20643F-3674-6E91-FDE5-F967D402A4C0}"/>
              </a:ext>
            </a:extLst>
          </p:cNvPr>
          <p:cNvSpPr/>
          <p:nvPr/>
        </p:nvSpPr>
        <p:spPr>
          <a:xfrm>
            <a:off x="238668" y="2904243"/>
            <a:ext cx="11237292" cy="930778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D989C41-0AD9-1485-A652-3C8EBF31C60D}"/>
              </a:ext>
            </a:extLst>
          </p:cNvPr>
          <p:cNvSpPr/>
          <p:nvPr/>
        </p:nvSpPr>
        <p:spPr>
          <a:xfrm>
            <a:off x="243583" y="4352657"/>
            <a:ext cx="11246817" cy="94030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1123A7-87D4-2CF1-0289-6620020EA50B}"/>
              </a:ext>
            </a:extLst>
          </p:cNvPr>
          <p:cNvSpPr/>
          <p:nvPr/>
        </p:nvSpPr>
        <p:spPr>
          <a:xfrm>
            <a:off x="253416" y="5842244"/>
            <a:ext cx="11246817" cy="959353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9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EC7F891-FC45-308D-772D-99AA8FA8A297}"/>
              </a:ext>
            </a:extLst>
          </p:cNvPr>
          <p:cNvSpPr/>
          <p:nvPr/>
        </p:nvSpPr>
        <p:spPr>
          <a:xfrm>
            <a:off x="0" y="0"/>
            <a:ext cx="12192000" cy="685360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B7169-1E24-862D-C802-935047FC2048}"/>
              </a:ext>
            </a:extLst>
          </p:cNvPr>
          <p:cNvSpPr txBox="1"/>
          <p:nvPr/>
        </p:nvSpPr>
        <p:spPr>
          <a:xfrm>
            <a:off x="7061248" y="6146678"/>
            <a:ext cx="653415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3600" b="1" dirty="0" err="1">
                <a:solidFill>
                  <a:schemeClr val="bg1"/>
                </a:solidFill>
                <a:latin typeface="맑은 고딕"/>
                <a:ea typeface="맑은 고딕"/>
              </a:rPr>
              <a:t>Thank</a:t>
            </a:r>
            <a:r>
              <a:rPr lang="ko-KR" altLang="en-US" sz="36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latin typeface="맑은 고딕"/>
                <a:ea typeface="맑은 고딕"/>
              </a:rPr>
              <a:t>You</a:t>
            </a:r>
            <a:r>
              <a:rPr lang="ko-KR" altLang="en-US" sz="3600" b="1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600" b="1" dirty="0">
                <a:solidFill>
                  <a:schemeClr val="bg1"/>
                </a:solidFill>
                <a:latin typeface="맑은 고딕"/>
                <a:ea typeface="맑은 고딕"/>
              </a:rPr>
              <a:t>!!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B717B1-63B6-1E19-8911-7389712953B6}"/>
              </a:ext>
            </a:extLst>
          </p:cNvPr>
          <p:cNvSpPr/>
          <p:nvPr/>
        </p:nvSpPr>
        <p:spPr>
          <a:xfrm>
            <a:off x="8320758" y="6211328"/>
            <a:ext cx="3674603" cy="517033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KakaoTalk_20220826_12492676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201" y="297814"/>
            <a:ext cx="9358859" cy="584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7F62D8-35D0-438A-9933-C09567D71D1F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5500EA-F176-4DCD-9230-45C4D8633E5A}"/>
              </a:ext>
            </a:extLst>
          </p:cNvPr>
          <p:cNvSpPr txBox="1"/>
          <p:nvPr/>
        </p:nvSpPr>
        <p:spPr>
          <a:xfrm>
            <a:off x="1073552" y="93842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추진배경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B411DCD-9DCA-47F2-B61B-345A4E4933E5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09CDB8D2-3FCD-1483-18C7-604160DA5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99619"/>
              </p:ext>
            </p:extLst>
          </p:nvPr>
        </p:nvGraphicFramePr>
        <p:xfrm>
          <a:off x="369649" y="4106370"/>
          <a:ext cx="5255151" cy="172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570">
                  <a:extLst>
                    <a:ext uri="{9D8B030D-6E8A-4147-A177-3AD203B41FA5}">
                      <a16:colId xmlns:a16="http://schemas.microsoft.com/office/drawing/2014/main" val="2694306047"/>
                    </a:ext>
                  </a:extLst>
                </a:gridCol>
                <a:gridCol w="981139">
                  <a:extLst>
                    <a:ext uri="{9D8B030D-6E8A-4147-A177-3AD203B41FA5}">
                      <a16:colId xmlns:a16="http://schemas.microsoft.com/office/drawing/2014/main" val="3022349616"/>
                    </a:ext>
                  </a:extLst>
                </a:gridCol>
                <a:gridCol w="1007706">
                  <a:extLst>
                    <a:ext uri="{9D8B030D-6E8A-4147-A177-3AD203B41FA5}">
                      <a16:colId xmlns:a16="http://schemas.microsoft.com/office/drawing/2014/main" val="923181389"/>
                    </a:ext>
                  </a:extLst>
                </a:gridCol>
                <a:gridCol w="1011580">
                  <a:extLst>
                    <a:ext uri="{9D8B030D-6E8A-4147-A177-3AD203B41FA5}">
                      <a16:colId xmlns:a16="http://schemas.microsoft.com/office/drawing/2014/main" val="1239084284"/>
                    </a:ext>
                  </a:extLst>
                </a:gridCol>
                <a:gridCol w="1041156">
                  <a:extLst>
                    <a:ext uri="{9D8B030D-6E8A-4147-A177-3AD203B41FA5}">
                      <a16:colId xmlns:a16="http://schemas.microsoft.com/office/drawing/2014/main" val="788603069"/>
                    </a:ext>
                  </a:extLst>
                </a:gridCol>
              </a:tblGrid>
              <a:tr h="5925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+mj-lt"/>
                        <a:ea typeface="HyhwpEQ" panose="02030600000101010101" pitchFamily="18" charset="-127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j-lt"/>
                        </a:rPr>
                        <a:t>매출액</a:t>
                      </a:r>
                      <a:endParaRPr lang="en-US" altLang="ko-KR" sz="140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+mj-lt"/>
                        </a:rPr>
                        <a:t>증가율</a:t>
                      </a: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+mj-lt"/>
                        </a:rPr>
                        <a:t>고객수</a:t>
                      </a:r>
                      <a:endParaRPr lang="en-US" altLang="ko-KR" sz="140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+mj-lt"/>
                        </a:rPr>
                        <a:t>증가율</a:t>
                      </a: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+mj-lt"/>
                        </a:rPr>
                        <a:t>구매건수</a:t>
                      </a:r>
                      <a:endParaRPr lang="en-US" altLang="ko-KR" sz="1400"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sz="1400">
                          <a:latin typeface="+mj-lt"/>
                        </a:rPr>
                        <a:t>증가율</a:t>
                      </a: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err="1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객단가</a:t>
                      </a:r>
                      <a:endParaRPr lang="en-US" altLang="ko-KR" sz="1400">
                        <a:latin typeface="+mj-lt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599254"/>
                  </a:ext>
                </a:extLst>
              </a:tr>
              <a:tr h="592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전체 편의점</a:t>
                      </a:r>
                      <a:endParaRPr lang="ko-KR" altLang="en-US" sz="1300" b="1">
                        <a:latin typeface="+mj-lt"/>
                        <a:ea typeface="HyhwpEQ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16%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12%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11%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lt"/>
                          <a:ea typeface="HyhwpEQ" panose="02030600000101010101" pitchFamily="18" charset="-127"/>
                        </a:rPr>
                        <a:t>7,589</a:t>
                      </a:r>
                      <a:r>
                        <a:rPr lang="ko-KR" altLang="en-US" sz="1600">
                          <a:solidFill>
                            <a:schemeClr val="tx1"/>
                          </a:solidFill>
                          <a:latin typeface="+mj-lt"/>
                        </a:rPr>
                        <a:t>원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524"/>
                  </a:ext>
                </a:extLst>
              </a:tr>
              <a:tr h="53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>
                          <a:latin typeface="+mn-ea"/>
                        </a:rPr>
                        <a:t>(</a:t>
                      </a:r>
                      <a:r>
                        <a:rPr lang="ko-KR" altLang="en-US" sz="1300" b="1">
                          <a:latin typeface="+mn-ea"/>
                        </a:rPr>
                        <a:t>주</a:t>
                      </a:r>
                      <a:r>
                        <a:rPr lang="en-US" altLang="ko-KR" sz="1300" b="1">
                          <a:latin typeface="+mn-ea"/>
                        </a:rPr>
                        <a:t>)</a:t>
                      </a:r>
                      <a:r>
                        <a:rPr lang="en-US" altLang="ko-KR" sz="1300" b="1" err="1">
                          <a:latin typeface="+mn-ea"/>
                        </a:rPr>
                        <a:t>Cx</a:t>
                      </a:r>
                      <a:r>
                        <a:rPr lang="ko-KR" altLang="en-US" sz="1300" b="1">
                          <a:latin typeface="+mn-ea"/>
                        </a:rPr>
                        <a:t>편의점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10%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8%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+mj-lt"/>
                          <a:ea typeface="HyhwpEQ" panose="02030600000101010101" pitchFamily="18" charset="-127"/>
                        </a:rPr>
                        <a:t>8.9%</a:t>
                      </a:r>
                      <a:endParaRPr lang="ko-KR" altLang="en-US" sz="1600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+mj-lt"/>
                          <a:ea typeface="HyhwpEQ" panose="02030600000101010101" pitchFamily="18" charset="-127"/>
                        </a:rPr>
                        <a:t>7,395원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72684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C44D457D-021B-B397-EE76-C81C9420D114}"/>
              </a:ext>
            </a:extLst>
          </p:cNvPr>
          <p:cNvGrpSpPr/>
          <p:nvPr/>
        </p:nvGrpSpPr>
        <p:grpSpPr>
          <a:xfrm>
            <a:off x="350923" y="896461"/>
            <a:ext cx="354429" cy="413640"/>
            <a:chOff x="2029152" y="1156795"/>
            <a:chExt cx="382320" cy="609127"/>
          </a:xfrm>
        </p:grpSpPr>
        <p:sp>
          <p:nvSpPr>
            <p:cNvPr id="8" name="모서리가 둥근 직사각형 8">
              <a:extLst>
                <a:ext uri="{FF2B5EF4-FFF2-40B4-BE49-F238E27FC236}">
                  <a16:creationId xmlns:a16="http://schemas.microsoft.com/office/drawing/2014/main" id="{14A4ACEB-1565-0E9E-3D91-B65A24DA7417}"/>
                </a:ext>
              </a:extLst>
            </p:cNvPr>
            <p:cNvSpPr/>
            <p:nvPr/>
          </p:nvSpPr>
          <p:spPr>
            <a:xfrm>
              <a:off x="2048639" y="1538297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9" name="자유형 22">
              <a:extLst>
                <a:ext uri="{FF2B5EF4-FFF2-40B4-BE49-F238E27FC236}">
                  <a16:creationId xmlns:a16="http://schemas.microsoft.com/office/drawing/2014/main" id="{F3D2DA07-BB9F-A7FD-6978-1BA97F5ABE83}"/>
                </a:ext>
              </a:extLst>
            </p:cNvPr>
            <p:cNvSpPr/>
            <p:nvPr/>
          </p:nvSpPr>
          <p:spPr>
            <a:xfrm>
              <a:off x="2029152" y="1156795"/>
              <a:ext cx="382320" cy="445002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8255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F6EB24-D9C2-F65D-0C69-A8872DE97707}"/>
              </a:ext>
            </a:extLst>
          </p:cNvPr>
          <p:cNvGrpSpPr/>
          <p:nvPr/>
        </p:nvGrpSpPr>
        <p:grpSpPr>
          <a:xfrm>
            <a:off x="353820" y="3440741"/>
            <a:ext cx="354429" cy="439916"/>
            <a:chOff x="2029152" y="1156795"/>
            <a:chExt cx="382320" cy="647821"/>
          </a:xfrm>
        </p:grpSpPr>
        <p:sp>
          <p:nvSpPr>
            <p:cNvPr id="40" name="모서리가 둥근 직사각형 8">
              <a:extLst>
                <a:ext uri="{FF2B5EF4-FFF2-40B4-BE49-F238E27FC236}">
                  <a16:creationId xmlns:a16="http://schemas.microsoft.com/office/drawing/2014/main" id="{4A2A4780-5B90-8B14-720D-77434A59B45A}"/>
                </a:ext>
              </a:extLst>
            </p:cNvPr>
            <p:cNvSpPr/>
            <p:nvPr/>
          </p:nvSpPr>
          <p:spPr>
            <a:xfrm>
              <a:off x="2048639" y="1576992"/>
              <a:ext cx="227625" cy="227624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1" name="자유형 22">
              <a:extLst>
                <a:ext uri="{FF2B5EF4-FFF2-40B4-BE49-F238E27FC236}">
                  <a16:creationId xmlns:a16="http://schemas.microsoft.com/office/drawing/2014/main" id="{74EEB6AD-61CA-6CBF-B0C9-AA262450A7AB}"/>
                </a:ext>
              </a:extLst>
            </p:cNvPr>
            <p:cNvSpPr/>
            <p:nvPr/>
          </p:nvSpPr>
          <p:spPr>
            <a:xfrm>
              <a:off x="2029152" y="1156795"/>
              <a:ext cx="382320" cy="445002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8255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E950D74-486D-9838-16FB-89F8F9B15FD3}"/>
              </a:ext>
            </a:extLst>
          </p:cNvPr>
          <p:cNvSpPr txBox="1"/>
          <p:nvPr/>
        </p:nvSpPr>
        <p:spPr>
          <a:xfrm>
            <a:off x="706135" y="1027436"/>
            <a:ext cx="5034803" cy="554430"/>
          </a:xfrm>
          <a:prstGeom prst="rect">
            <a:avLst/>
          </a:prstGeom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>
              <a:buFont typeface="Arial" panose="020B0604020202020204" pitchFamily="34" charset="0"/>
            </a:pPr>
            <a:r>
              <a:rPr lang="en-US" altLang="ko-KR" b="1">
                <a:latin typeface="맑은 고딕"/>
                <a:ea typeface="맑은 고딕"/>
              </a:rPr>
              <a:t>(</a:t>
            </a:r>
            <a:r>
              <a:rPr lang="ko-KR" altLang="en-US" b="1">
                <a:latin typeface="맑은 고딕"/>
                <a:ea typeface="맑은 고딕"/>
              </a:rPr>
              <a:t>주</a:t>
            </a:r>
            <a:r>
              <a:rPr lang="en-US" altLang="ko-KR" b="1">
                <a:latin typeface="맑은 고딕"/>
                <a:ea typeface="맑은 고딕"/>
              </a:rPr>
              <a:t>) </a:t>
            </a:r>
            <a:r>
              <a:rPr lang="en-US" altLang="ko-KR" b="1" err="1">
                <a:latin typeface="맑은 고딕"/>
                <a:ea typeface="맑은 고딕"/>
              </a:rPr>
              <a:t>Cx</a:t>
            </a:r>
            <a:r>
              <a:rPr lang="en-US" altLang="ko-KR" b="1">
                <a:latin typeface="맑은 고딕"/>
                <a:ea typeface="맑은 고딕"/>
              </a:rPr>
              <a:t> </a:t>
            </a:r>
            <a:r>
              <a:rPr lang="ko-KR" altLang="en-US" b="1">
                <a:latin typeface="맑은 고딕"/>
                <a:ea typeface="맑은 고딕"/>
              </a:rPr>
              <a:t>편의점 </a:t>
            </a:r>
            <a:endParaRPr lang="ko-KR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FE8C709F-C263-B25A-019C-D561E831F468}"/>
              </a:ext>
            </a:extLst>
          </p:cNvPr>
          <p:cNvSpPr/>
          <p:nvPr/>
        </p:nvSpPr>
        <p:spPr>
          <a:xfrm>
            <a:off x="6168888" y="1750336"/>
            <a:ext cx="2498285" cy="1630356"/>
          </a:xfrm>
          <a:custGeom>
            <a:avLst/>
            <a:gdLst>
              <a:gd name="connsiteX0" fmla="*/ 0 w 5332021"/>
              <a:gd name="connsiteY0" fmla="*/ 158425 h 1584254"/>
              <a:gd name="connsiteX1" fmla="*/ 158425 w 5332021"/>
              <a:gd name="connsiteY1" fmla="*/ 0 h 1584254"/>
              <a:gd name="connsiteX2" fmla="*/ 5173596 w 5332021"/>
              <a:gd name="connsiteY2" fmla="*/ 0 h 1584254"/>
              <a:gd name="connsiteX3" fmla="*/ 5332021 w 5332021"/>
              <a:gd name="connsiteY3" fmla="*/ 158425 h 1584254"/>
              <a:gd name="connsiteX4" fmla="*/ 5332021 w 5332021"/>
              <a:gd name="connsiteY4" fmla="*/ 1425829 h 1584254"/>
              <a:gd name="connsiteX5" fmla="*/ 5173596 w 5332021"/>
              <a:gd name="connsiteY5" fmla="*/ 1584254 h 1584254"/>
              <a:gd name="connsiteX6" fmla="*/ 158425 w 5332021"/>
              <a:gd name="connsiteY6" fmla="*/ 1584254 h 1584254"/>
              <a:gd name="connsiteX7" fmla="*/ 0 w 5332021"/>
              <a:gd name="connsiteY7" fmla="*/ 1425829 h 1584254"/>
              <a:gd name="connsiteX8" fmla="*/ 0 w 5332021"/>
              <a:gd name="connsiteY8" fmla="*/ 158425 h 158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2021" h="1584254">
                <a:moveTo>
                  <a:pt x="0" y="158425"/>
                </a:moveTo>
                <a:cubicBezTo>
                  <a:pt x="0" y="70929"/>
                  <a:pt x="70929" y="0"/>
                  <a:pt x="158425" y="0"/>
                </a:cubicBezTo>
                <a:lnTo>
                  <a:pt x="5173596" y="0"/>
                </a:lnTo>
                <a:cubicBezTo>
                  <a:pt x="5261092" y="0"/>
                  <a:pt x="5332021" y="70929"/>
                  <a:pt x="5332021" y="158425"/>
                </a:cubicBezTo>
                <a:lnTo>
                  <a:pt x="5332021" y="1425829"/>
                </a:lnTo>
                <a:cubicBezTo>
                  <a:pt x="5332021" y="1513325"/>
                  <a:pt x="5261092" y="1584254"/>
                  <a:pt x="5173596" y="1584254"/>
                </a:cubicBezTo>
                <a:lnTo>
                  <a:pt x="158425" y="1584254"/>
                </a:lnTo>
                <a:cubicBezTo>
                  <a:pt x="70929" y="1584254"/>
                  <a:pt x="0" y="1513325"/>
                  <a:pt x="0" y="1425829"/>
                </a:cubicBezTo>
                <a:lnTo>
                  <a:pt x="0" y="1584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63500">
            <a:solidFill>
              <a:srgbClr val="203864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741" tIns="99741" rIns="99741" bIns="99741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endParaRPr lang="ko-KR" altLang="en-US" sz="1400" b="1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3F0EECE9-9C67-83C5-FF71-48D1AAA024D7}"/>
              </a:ext>
            </a:extLst>
          </p:cNvPr>
          <p:cNvSpPr/>
          <p:nvPr/>
        </p:nvSpPr>
        <p:spPr>
          <a:xfrm rot="16200000">
            <a:off x="8879888" y="2276079"/>
            <a:ext cx="527593" cy="557498"/>
          </a:xfrm>
          <a:custGeom>
            <a:avLst/>
            <a:gdLst>
              <a:gd name="connsiteX0" fmla="*/ 0 w 557497"/>
              <a:gd name="connsiteY0" fmla="*/ 105518 h 527592"/>
              <a:gd name="connsiteX1" fmla="*/ 293701 w 557497"/>
              <a:gd name="connsiteY1" fmla="*/ 105518 h 527592"/>
              <a:gd name="connsiteX2" fmla="*/ 293701 w 557497"/>
              <a:gd name="connsiteY2" fmla="*/ 0 h 527592"/>
              <a:gd name="connsiteX3" fmla="*/ 557497 w 557497"/>
              <a:gd name="connsiteY3" fmla="*/ 263796 h 527592"/>
              <a:gd name="connsiteX4" fmla="*/ 293701 w 557497"/>
              <a:gd name="connsiteY4" fmla="*/ 527592 h 527592"/>
              <a:gd name="connsiteX5" fmla="*/ 293701 w 557497"/>
              <a:gd name="connsiteY5" fmla="*/ 422074 h 527592"/>
              <a:gd name="connsiteX6" fmla="*/ 0 w 557497"/>
              <a:gd name="connsiteY6" fmla="*/ 422074 h 527592"/>
              <a:gd name="connsiteX7" fmla="*/ 0 w 557497"/>
              <a:gd name="connsiteY7" fmla="*/ 105518 h 52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497" h="527592">
                <a:moveTo>
                  <a:pt x="445998" y="0"/>
                </a:moveTo>
                <a:lnTo>
                  <a:pt x="445998" y="277946"/>
                </a:lnTo>
                <a:lnTo>
                  <a:pt x="557496" y="277946"/>
                </a:lnTo>
                <a:lnTo>
                  <a:pt x="278749" y="527592"/>
                </a:lnTo>
                <a:lnTo>
                  <a:pt x="1" y="277946"/>
                </a:lnTo>
                <a:lnTo>
                  <a:pt x="111499" y="277946"/>
                </a:lnTo>
                <a:lnTo>
                  <a:pt x="111499" y="0"/>
                </a:lnTo>
                <a:lnTo>
                  <a:pt x="44599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5518" tIns="1" rIns="105519" bIns="158278" numCol="1" spcCol="1270" anchor="ctr" anchorCtr="0">
            <a:noAutofit/>
          </a:bodyPr>
          <a:lstStyle/>
          <a:p>
            <a:pPr marL="0" lvl="0" indent="0" algn="ctr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19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2E86B0-179F-8005-DAB1-1087E2539223}"/>
              </a:ext>
            </a:extLst>
          </p:cNvPr>
          <p:cNvSpPr txBox="1"/>
          <p:nvPr/>
        </p:nvSpPr>
        <p:spPr>
          <a:xfrm>
            <a:off x="6485546" y="1028585"/>
            <a:ext cx="602624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ea typeface="맑은 고딕"/>
              </a:rPr>
              <a:t>20</a:t>
            </a:r>
            <a:r>
              <a:rPr lang="ko-KR" altLang="en-US" sz="2000" b="1">
                <a:ea typeface="맑은 고딕"/>
              </a:rPr>
              <a:t>년 우수 성적 대비</a:t>
            </a:r>
            <a:r>
              <a:rPr lang="en-US" altLang="ko-KR" sz="2000" b="1">
                <a:ea typeface="맑은 고딕"/>
              </a:rPr>
              <a:t>, 21</a:t>
            </a:r>
            <a:r>
              <a:rPr lang="ko-KR" altLang="en-US" sz="2000" b="1">
                <a:ea typeface="맑은 고딕"/>
              </a:rPr>
              <a:t>년 매출 증가율 저조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BB8B6C-C8BF-DEA3-16BC-AB7EEEBED02D}"/>
              </a:ext>
            </a:extLst>
          </p:cNvPr>
          <p:cNvSpPr txBox="1"/>
          <p:nvPr/>
        </p:nvSpPr>
        <p:spPr>
          <a:xfrm>
            <a:off x="109521" y="6131318"/>
            <a:ext cx="1162150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 i="1" err="1">
                <a:ea typeface="맑은 고딕"/>
              </a:rPr>
              <a:t>Cx</a:t>
            </a:r>
            <a:r>
              <a:rPr lang="en-US" altLang="ko-KR" sz="2000" b="1" i="1">
                <a:ea typeface="맑은 고딕"/>
              </a:rPr>
              <a:t> </a:t>
            </a:r>
            <a:r>
              <a:rPr lang="ko-KR" altLang="en-US" sz="2000" b="1" i="1">
                <a:ea typeface="맑은 고딕"/>
              </a:rPr>
              <a:t>편의점의 </a:t>
            </a:r>
            <a:r>
              <a:rPr lang="en-US" altLang="ko-KR" sz="2000" b="1" i="1">
                <a:ea typeface="맑은 고딕"/>
              </a:rPr>
              <a:t>2021</a:t>
            </a:r>
            <a:r>
              <a:rPr lang="ko-KR" altLang="en-US" sz="2000" b="1" i="1">
                <a:ea typeface="맑은 고딕"/>
              </a:rPr>
              <a:t>년 매출지표와 객단가가 업계 평균보다 낮고, 매출의 증가율이 저조</a:t>
            </a:r>
            <a:endParaRPr lang="ko-KR" sz="200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55A05DB-2536-3905-1B71-2BD22A58382C}"/>
              </a:ext>
            </a:extLst>
          </p:cNvPr>
          <p:cNvCxnSpPr/>
          <p:nvPr/>
        </p:nvCxnSpPr>
        <p:spPr>
          <a:xfrm>
            <a:off x="5971125" y="917853"/>
            <a:ext cx="0" cy="4882417"/>
          </a:xfrm>
          <a:prstGeom prst="line">
            <a:avLst/>
          </a:prstGeom>
          <a:ln w="12700">
            <a:solidFill>
              <a:srgbClr val="6A3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3D705A9-F48A-3FFE-2A67-6A7BB99B96D2}"/>
              </a:ext>
            </a:extLst>
          </p:cNvPr>
          <p:cNvSpPr/>
          <p:nvPr/>
        </p:nvSpPr>
        <p:spPr>
          <a:xfrm>
            <a:off x="4561109" y="4093233"/>
            <a:ext cx="1063689" cy="1721260"/>
          </a:xfrm>
          <a:prstGeom prst="roundRect">
            <a:avLst/>
          </a:prstGeom>
          <a:noFill/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8CC97A2-94C7-1445-85CE-A3D852F29B1B}"/>
              </a:ext>
            </a:extLst>
          </p:cNvPr>
          <p:cNvSpPr/>
          <p:nvPr/>
        </p:nvSpPr>
        <p:spPr>
          <a:xfrm>
            <a:off x="1573311" y="4094859"/>
            <a:ext cx="972806" cy="1721260"/>
          </a:xfrm>
          <a:prstGeom prst="roundRect">
            <a:avLst/>
          </a:prstGeom>
          <a:noFill/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EC827E2-178D-D30F-B81C-1B925B3E1C28}"/>
              </a:ext>
            </a:extLst>
          </p:cNvPr>
          <p:cNvGrpSpPr/>
          <p:nvPr/>
        </p:nvGrpSpPr>
        <p:grpSpPr>
          <a:xfrm>
            <a:off x="6150824" y="891685"/>
            <a:ext cx="354429" cy="413640"/>
            <a:chOff x="2029152" y="1156795"/>
            <a:chExt cx="382320" cy="609127"/>
          </a:xfrm>
        </p:grpSpPr>
        <p:sp>
          <p:nvSpPr>
            <p:cNvPr id="27" name="모서리가 둥근 직사각형 8">
              <a:extLst>
                <a:ext uri="{FF2B5EF4-FFF2-40B4-BE49-F238E27FC236}">
                  <a16:creationId xmlns:a16="http://schemas.microsoft.com/office/drawing/2014/main" id="{93E1F9E6-98FC-8B0C-A7D0-8874CE69BA7E}"/>
                </a:ext>
              </a:extLst>
            </p:cNvPr>
            <p:cNvSpPr/>
            <p:nvPr/>
          </p:nvSpPr>
          <p:spPr>
            <a:xfrm>
              <a:off x="2048639" y="1538297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4" name="자유형 22">
              <a:extLst>
                <a:ext uri="{FF2B5EF4-FFF2-40B4-BE49-F238E27FC236}">
                  <a16:creationId xmlns:a16="http://schemas.microsoft.com/office/drawing/2014/main" id="{4F7D6A04-9BDB-21A4-459A-AB38AE0A5C11}"/>
                </a:ext>
              </a:extLst>
            </p:cNvPr>
            <p:cNvSpPr/>
            <p:nvPr/>
          </p:nvSpPr>
          <p:spPr>
            <a:xfrm>
              <a:off x="2029152" y="1156795"/>
              <a:ext cx="382320" cy="445002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8255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E7AAECC-1A7A-1C64-C4B2-D40303A75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18990"/>
              </p:ext>
            </p:extLst>
          </p:nvPr>
        </p:nvGraphicFramePr>
        <p:xfrm>
          <a:off x="366958" y="1519844"/>
          <a:ext cx="5255151" cy="1324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570">
                  <a:extLst>
                    <a:ext uri="{9D8B030D-6E8A-4147-A177-3AD203B41FA5}">
                      <a16:colId xmlns:a16="http://schemas.microsoft.com/office/drawing/2014/main" val="1497684888"/>
                    </a:ext>
                  </a:extLst>
                </a:gridCol>
                <a:gridCol w="4041581">
                  <a:extLst>
                    <a:ext uri="{9D8B030D-6E8A-4147-A177-3AD203B41FA5}">
                      <a16:colId xmlns:a16="http://schemas.microsoft.com/office/drawing/2014/main" val="1076819741"/>
                    </a:ext>
                  </a:extLst>
                </a:gridCol>
              </a:tblGrid>
              <a:tr h="592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입지</a:t>
                      </a:r>
                      <a:endParaRPr lang="ko-KR" altLang="en-US" sz="1300" b="1">
                        <a:solidFill>
                          <a:schemeClr val="bg1"/>
                        </a:solidFill>
                        <a:latin typeface="+mj-lt"/>
                        <a:ea typeface="HyhwpEQ" panose="02030600000101010101" pitchFamily="18" charset="-127"/>
                      </a:endParaRP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+mj-lt"/>
                        </a:rPr>
                        <a:t>젊은 층 유동인구가 많은 지역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162930"/>
                  </a:ext>
                </a:extLst>
              </a:tr>
              <a:tr h="5361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>
                          <a:solidFill>
                            <a:schemeClr val="bg1"/>
                          </a:solidFill>
                          <a:latin typeface="+mn-ea"/>
                        </a:rPr>
                        <a:t>주요 고객</a:t>
                      </a:r>
                    </a:p>
                  </a:txBody>
                  <a:tcPr anchor="ctr"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+mj-lt"/>
                        </a:rPr>
                        <a:t>대학생 중심 </a:t>
                      </a:r>
                      <a:r>
                        <a:rPr lang="en-US" altLang="ko-KR" sz="1400" b="1">
                          <a:latin typeface="+mj-lt"/>
                        </a:rPr>
                        <a:t>20</a:t>
                      </a:r>
                      <a:r>
                        <a:rPr lang="ko-KR" altLang="en-US" sz="1400" b="1">
                          <a:latin typeface="+mj-lt"/>
                        </a:rPr>
                        <a:t>대</a:t>
                      </a:r>
                      <a:r>
                        <a:rPr lang="en-US" altLang="ko-KR" sz="1400" b="1">
                          <a:latin typeface="+mj-lt"/>
                        </a:rPr>
                        <a:t>(27%)</a:t>
                      </a:r>
                    </a:p>
                    <a:p>
                      <a:pPr algn="ctr" latinLnBrk="1"/>
                      <a:r>
                        <a:rPr lang="ko-KR" altLang="en-US" sz="1400" b="1">
                          <a:latin typeface="+mj-lt"/>
                        </a:rPr>
                        <a:t>직장인 중심 </a:t>
                      </a:r>
                      <a:r>
                        <a:rPr lang="en-US" altLang="ko-KR" sz="1400" b="1">
                          <a:latin typeface="+mj-lt"/>
                        </a:rPr>
                        <a:t>30</a:t>
                      </a:r>
                      <a:r>
                        <a:rPr lang="ko-KR" altLang="en-US" sz="1400" b="1">
                          <a:latin typeface="+mj-lt"/>
                        </a:rPr>
                        <a:t>대</a:t>
                      </a:r>
                      <a:r>
                        <a:rPr lang="en-US" altLang="ko-KR" sz="1400" b="1">
                          <a:latin typeface="+mj-lt"/>
                        </a:rPr>
                        <a:t>(32%)</a:t>
                      </a:r>
                    </a:p>
                    <a:p>
                      <a:pPr algn="ctr" latinLnBrk="1"/>
                      <a:r>
                        <a:rPr lang="ko-KR" altLang="en-US" sz="1400" b="1">
                          <a:latin typeface="+mj-lt"/>
                        </a:rPr>
                        <a:t>직장인 중심 </a:t>
                      </a:r>
                      <a:r>
                        <a:rPr lang="en-US" altLang="ko-KR" sz="1400" b="1">
                          <a:latin typeface="+mj-lt"/>
                        </a:rPr>
                        <a:t>40</a:t>
                      </a:r>
                      <a:r>
                        <a:rPr lang="ko-KR" altLang="en-US" sz="1400" b="1">
                          <a:latin typeface="+mj-lt"/>
                        </a:rPr>
                        <a:t>대</a:t>
                      </a:r>
                      <a:r>
                        <a:rPr lang="en-US" altLang="ko-KR" sz="1400" b="1">
                          <a:latin typeface="+mj-lt"/>
                        </a:rPr>
                        <a:t>(20%)</a:t>
                      </a:r>
                      <a:endParaRPr lang="ko-KR" altLang="en-US" sz="1400" b="1">
                        <a:latin typeface="+mj-lt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91586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DF5FFDEF-550F-D09D-07B8-6EA17E11A3E0}"/>
              </a:ext>
            </a:extLst>
          </p:cNvPr>
          <p:cNvSpPr txBox="1"/>
          <p:nvPr/>
        </p:nvSpPr>
        <p:spPr>
          <a:xfrm>
            <a:off x="6249391" y="2043809"/>
            <a:ext cx="2237324" cy="1180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defTabSz="622300" latinLnBrk="1"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ko-KR" sz="1400" kern="1200">
                <a:latin typeface="+mj-lt"/>
                <a:ea typeface="맑은 고딕"/>
              </a:rPr>
              <a:t>- 2020</a:t>
            </a:r>
            <a:r>
              <a:rPr lang="ko-KR" altLang="en-US" sz="1400" kern="1200">
                <a:latin typeface="+mj-lt"/>
                <a:ea typeface="맑은 고딕"/>
              </a:rPr>
              <a:t>년 우수 지점 선정</a:t>
            </a:r>
            <a:endParaRPr lang="en-US" altLang="ko-KR" sz="1400" kern="1200">
              <a:latin typeface="+mj-lt"/>
              <a:ea typeface="맑은 고딕"/>
            </a:endParaRPr>
          </a:p>
          <a:p>
            <a:pPr marL="0" lvl="0" indent="0" defTabSz="622300" latinLnBrk="1"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ko-KR" sz="1400" kern="1200">
                <a:latin typeface="+mj-lt"/>
                <a:ea typeface="맑은 고딕"/>
              </a:rPr>
              <a:t>- </a:t>
            </a:r>
            <a:r>
              <a:rPr lang="ko-KR" altLang="en-US" sz="1400" kern="1200">
                <a:latin typeface="+mj-lt"/>
                <a:ea typeface="맑은 고딕"/>
              </a:rPr>
              <a:t>근거리 쇼핑</a:t>
            </a:r>
            <a:r>
              <a:rPr lang="en-US" altLang="ko-KR" sz="1400" kern="1200">
                <a:latin typeface="+mj-lt"/>
                <a:ea typeface="맑은 고딕"/>
              </a:rPr>
              <a:t> </a:t>
            </a:r>
            <a:r>
              <a:rPr lang="ko-KR" altLang="en-US" sz="1400" kern="1200">
                <a:latin typeface="+mj-lt"/>
                <a:ea typeface="맑은 고딕"/>
              </a:rPr>
              <a:t>선호 현상</a:t>
            </a:r>
            <a:endParaRPr lang="en-US" altLang="ko-KR" sz="1400" kern="1200">
              <a:highlight>
                <a:srgbClr val="FFFF00"/>
              </a:highlight>
              <a:latin typeface="+mj-lt"/>
              <a:ea typeface="맑은 고딕"/>
            </a:endParaRPr>
          </a:p>
          <a:p>
            <a:pPr defTabSz="622300"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>
                <a:latin typeface="+mj-lt"/>
                <a:ea typeface="맑은 고딕"/>
              </a:rPr>
              <a:t>- </a:t>
            </a:r>
            <a:r>
              <a:rPr lang="ko-KR" altLang="en-US" sz="1400" kern="1200">
                <a:latin typeface="+mj-lt"/>
                <a:ea typeface="맑은 고딕"/>
              </a:rPr>
              <a:t>타 </a:t>
            </a:r>
            <a:r>
              <a:rPr lang="ko-KR" altLang="en-US" sz="1400">
                <a:latin typeface="+mj-lt"/>
                <a:ea typeface="맑은 고딕"/>
              </a:rPr>
              <a:t>지점 대비</a:t>
            </a:r>
            <a:r>
              <a:rPr lang="ko-KR" altLang="en-US" sz="1400">
                <a:latin typeface="+mj-lt"/>
                <a:ea typeface="맑은 고딕"/>
                <a:sym typeface="Wingdings" panose="05000000000000000000" pitchFamily="2" charset="2"/>
              </a:rPr>
              <a:t> 평균</a:t>
            </a:r>
            <a:endParaRPr lang="ko-KR" altLang="en-US" sz="1400">
              <a:latin typeface="+mj-lt"/>
              <a:ea typeface="맑은 고딕"/>
            </a:endParaRPr>
          </a:p>
          <a:p>
            <a:pPr defTabSz="622300">
              <a:spcBef>
                <a:spcPct val="0"/>
              </a:spcBef>
              <a:spcAft>
                <a:spcPct val="35000"/>
              </a:spcAft>
            </a:pPr>
            <a:r>
              <a:rPr lang="ko-KR" altLang="en-US" sz="1400">
                <a:latin typeface="+mj-lt"/>
                <a:ea typeface="맑은 고딕"/>
                <a:sym typeface="Wingdings" panose="05000000000000000000" pitchFamily="2" charset="2"/>
              </a:rPr>
              <a:t>  지출 금액/매출액</a:t>
            </a:r>
            <a:r>
              <a:rPr lang="ko-KR" altLang="en-US" sz="1400" kern="1200">
                <a:latin typeface="+mj-lt"/>
                <a:ea typeface="맑은 고딕"/>
                <a:sym typeface="Wingdings" panose="05000000000000000000" pitchFamily="2" charset="2"/>
              </a:rPr>
              <a:t> 우수</a:t>
            </a:r>
            <a:endParaRPr lang="ko-KR" altLang="en-US" sz="1400" kern="1200">
              <a:latin typeface="+mj-lt"/>
              <a:ea typeface="맑은 고딕"/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5DE6FAD0-A08C-5584-5F68-08E6F1119164}"/>
              </a:ext>
            </a:extLst>
          </p:cNvPr>
          <p:cNvSpPr/>
          <p:nvPr/>
        </p:nvSpPr>
        <p:spPr>
          <a:xfrm>
            <a:off x="9555396" y="1747082"/>
            <a:ext cx="2443333" cy="1630356"/>
          </a:xfrm>
          <a:custGeom>
            <a:avLst/>
            <a:gdLst>
              <a:gd name="connsiteX0" fmla="*/ 0 w 5332021"/>
              <a:gd name="connsiteY0" fmla="*/ 158425 h 1584254"/>
              <a:gd name="connsiteX1" fmla="*/ 158425 w 5332021"/>
              <a:gd name="connsiteY1" fmla="*/ 0 h 1584254"/>
              <a:gd name="connsiteX2" fmla="*/ 5173596 w 5332021"/>
              <a:gd name="connsiteY2" fmla="*/ 0 h 1584254"/>
              <a:gd name="connsiteX3" fmla="*/ 5332021 w 5332021"/>
              <a:gd name="connsiteY3" fmla="*/ 158425 h 1584254"/>
              <a:gd name="connsiteX4" fmla="*/ 5332021 w 5332021"/>
              <a:gd name="connsiteY4" fmla="*/ 1425829 h 1584254"/>
              <a:gd name="connsiteX5" fmla="*/ 5173596 w 5332021"/>
              <a:gd name="connsiteY5" fmla="*/ 1584254 h 1584254"/>
              <a:gd name="connsiteX6" fmla="*/ 158425 w 5332021"/>
              <a:gd name="connsiteY6" fmla="*/ 1584254 h 1584254"/>
              <a:gd name="connsiteX7" fmla="*/ 0 w 5332021"/>
              <a:gd name="connsiteY7" fmla="*/ 1425829 h 1584254"/>
              <a:gd name="connsiteX8" fmla="*/ 0 w 5332021"/>
              <a:gd name="connsiteY8" fmla="*/ 158425 h 158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2021" h="1584254">
                <a:moveTo>
                  <a:pt x="0" y="158425"/>
                </a:moveTo>
                <a:cubicBezTo>
                  <a:pt x="0" y="70929"/>
                  <a:pt x="70929" y="0"/>
                  <a:pt x="158425" y="0"/>
                </a:cubicBezTo>
                <a:lnTo>
                  <a:pt x="5173596" y="0"/>
                </a:lnTo>
                <a:cubicBezTo>
                  <a:pt x="5261092" y="0"/>
                  <a:pt x="5332021" y="70929"/>
                  <a:pt x="5332021" y="158425"/>
                </a:cubicBezTo>
                <a:lnTo>
                  <a:pt x="5332021" y="1425829"/>
                </a:lnTo>
                <a:cubicBezTo>
                  <a:pt x="5332021" y="1513325"/>
                  <a:pt x="5261092" y="1584254"/>
                  <a:pt x="5173596" y="1584254"/>
                </a:cubicBezTo>
                <a:lnTo>
                  <a:pt x="158425" y="1584254"/>
                </a:lnTo>
                <a:cubicBezTo>
                  <a:pt x="70929" y="1584254"/>
                  <a:pt x="0" y="1513325"/>
                  <a:pt x="0" y="1425829"/>
                </a:cubicBezTo>
                <a:lnTo>
                  <a:pt x="0" y="1584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63500">
            <a:solidFill>
              <a:srgbClr val="203864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741" tIns="99741" rIns="99741" bIns="99741" numCol="1" spcCol="1270" anchor="ctr" anchorCtr="0">
            <a:noAutofit/>
          </a:bodyPr>
          <a:lstStyle/>
          <a:p>
            <a:pPr marL="0" lvl="0" indent="0" algn="ctr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None/>
            </a:pPr>
            <a:endParaRPr lang="ko-KR" altLang="en-US" sz="1400" b="1" kern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74B0621-88DA-F0BF-63E9-54C2F957211F}"/>
              </a:ext>
            </a:extLst>
          </p:cNvPr>
          <p:cNvSpPr/>
          <p:nvPr/>
        </p:nvSpPr>
        <p:spPr>
          <a:xfrm>
            <a:off x="6890081" y="1527454"/>
            <a:ext cx="1071693" cy="55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2DDDD-F015-CE20-E07D-355D9539BA50}"/>
              </a:ext>
            </a:extLst>
          </p:cNvPr>
          <p:cNvSpPr txBox="1"/>
          <p:nvPr/>
        </p:nvSpPr>
        <p:spPr>
          <a:xfrm>
            <a:off x="6908905" y="1550281"/>
            <a:ext cx="107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2020</a:t>
            </a:r>
            <a:r>
              <a:rPr lang="ko-KR" altLang="en-US" sz="2000" b="1"/>
              <a:t>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B2BFBCE-977E-7323-C1F6-E9748BEFF5B4}"/>
              </a:ext>
            </a:extLst>
          </p:cNvPr>
          <p:cNvSpPr/>
          <p:nvPr/>
        </p:nvSpPr>
        <p:spPr>
          <a:xfrm>
            <a:off x="10241217" y="1497068"/>
            <a:ext cx="1071693" cy="550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5BC350-E97A-315B-273E-D73872A431D9}"/>
              </a:ext>
            </a:extLst>
          </p:cNvPr>
          <p:cNvSpPr txBox="1"/>
          <p:nvPr/>
        </p:nvSpPr>
        <p:spPr>
          <a:xfrm>
            <a:off x="10278873" y="1522401"/>
            <a:ext cx="107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2021</a:t>
            </a:r>
            <a:r>
              <a:rPr lang="ko-KR" altLang="en-US" sz="2000" b="1"/>
              <a:t>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1B008E-6591-8ECC-9ED4-E8E08F9CCD87}"/>
              </a:ext>
            </a:extLst>
          </p:cNvPr>
          <p:cNvSpPr txBox="1"/>
          <p:nvPr/>
        </p:nvSpPr>
        <p:spPr>
          <a:xfrm>
            <a:off x="9633250" y="1964719"/>
            <a:ext cx="2353071" cy="1180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defTabSz="622300" latinLnBrk="1">
              <a:spcBef>
                <a:spcPct val="0"/>
              </a:spcBef>
              <a:spcAft>
                <a:spcPct val="35000"/>
              </a:spcAft>
              <a:buFontTx/>
              <a:buNone/>
            </a:pPr>
            <a:r>
              <a:rPr lang="en-US" altLang="ko-KR" sz="1400" kern="1200">
                <a:latin typeface="+mj-lt"/>
                <a:ea typeface="맑은 고딕"/>
              </a:rPr>
              <a:t>- </a:t>
            </a:r>
            <a:r>
              <a:rPr lang="ko-KR" altLang="en-US" sz="1400" kern="1200">
                <a:latin typeface="+mj-lt"/>
                <a:ea typeface="맑은 고딕"/>
              </a:rPr>
              <a:t>낮은 </a:t>
            </a:r>
            <a:r>
              <a:rPr lang="ko-KR" altLang="en-US" sz="1400" kern="1200" err="1">
                <a:latin typeface="+mj-lt"/>
                <a:ea typeface="맑은 고딕"/>
              </a:rPr>
              <a:t>객단가</a:t>
            </a:r>
            <a:endParaRPr lang="en-US" altLang="ko-KR" sz="1400" kern="1200">
              <a:latin typeface="+mj-lt"/>
              <a:ea typeface="맑은 고딕"/>
            </a:endParaRPr>
          </a:p>
          <a:p>
            <a:pPr lvl="0" defTabSz="622300" latinLnBrk="1"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>
                <a:latin typeface="+mj-lt"/>
                <a:ea typeface="맑은 고딕"/>
              </a:rPr>
              <a:t>- </a:t>
            </a:r>
            <a:r>
              <a:rPr lang="ko-KR" altLang="en-US" sz="1400" kern="1200">
                <a:latin typeface="+mj-lt"/>
                <a:ea typeface="맑은 고딕"/>
              </a:rPr>
              <a:t>미흡한 매출지표</a:t>
            </a:r>
            <a:endParaRPr lang="en-US" altLang="ko-KR" sz="1400" kern="1200">
              <a:latin typeface="+mj-lt"/>
              <a:ea typeface="맑은 고딕"/>
            </a:endParaRPr>
          </a:p>
          <a:p>
            <a:pPr lvl="0" defTabSz="622300" latinLnBrk="1">
              <a:spcBef>
                <a:spcPct val="0"/>
              </a:spcBef>
              <a:spcAft>
                <a:spcPct val="35000"/>
              </a:spcAft>
            </a:pPr>
            <a:r>
              <a:rPr lang="en-US" altLang="ko-KR" sz="1400" kern="1200">
                <a:latin typeface="+mj-lt"/>
                <a:ea typeface="맑은 고딕"/>
              </a:rPr>
              <a:t>- </a:t>
            </a:r>
            <a:r>
              <a:rPr lang="ko-KR" altLang="en-US" sz="1400" kern="1200">
                <a:latin typeface="+mj-lt"/>
                <a:ea typeface="맑은 고딕"/>
              </a:rPr>
              <a:t>방문 </a:t>
            </a:r>
            <a:r>
              <a:rPr lang="ko-KR" altLang="en-US" sz="1400" kern="1200" err="1">
                <a:latin typeface="+mj-lt"/>
                <a:ea typeface="맑은 고딕"/>
              </a:rPr>
              <a:t>고객수</a:t>
            </a:r>
            <a:r>
              <a:rPr lang="en-US" altLang="ko-KR" sz="1400" kern="1200">
                <a:latin typeface="+mj-lt"/>
                <a:ea typeface="맑은 고딕"/>
              </a:rPr>
              <a:t>/</a:t>
            </a:r>
            <a:r>
              <a:rPr lang="ko-KR" altLang="en-US" sz="1400" kern="1200">
                <a:latin typeface="+mj-lt"/>
                <a:ea typeface="맑은 고딕"/>
              </a:rPr>
              <a:t>구매건수</a:t>
            </a:r>
            <a:r>
              <a:rPr lang="en-US" altLang="ko-KR" sz="1400" kern="1200">
                <a:latin typeface="+mj-lt"/>
                <a:ea typeface="맑은 고딕"/>
              </a:rPr>
              <a:t>/</a:t>
            </a:r>
          </a:p>
          <a:p>
            <a:pPr defTabSz="622300">
              <a:spcBef>
                <a:spcPct val="0"/>
              </a:spcBef>
              <a:spcAft>
                <a:spcPct val="35000"/>
              </a:spcAft>
            </a:pPr>
            <a:r>
              <a:rPr lang="en-US" altLang="ko-KR" sz="1400">
                <a:latin typeface="+mj-lt"/>
                <a:ea typeface="맑은 고딕"/>
              </a:rPr>
              <a:t>  </a:t>
            </a:r>
            <a:r>
              <a:rPr lang="ko-KR" altLang="en-US" sz="1400">
                <a:latin typeface="+mj-lt"/>
                <a:ea typeface="맑은 고딕"/>
              </a:rPr>
              <a:t>매출액의 증가율 낮음</a:t>
            </a:r>
            <a:endParaRPr lang="ko-KR" altLang="en-US" sz="1400" kern="1200">
              <a:solidFill>
                <a:schemeClr val="tx1"/>
              </a:solidFill>
              <a:latin typeface="+mj-lt"/>
              <a:ea typeface="맑은 고딕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0729F13-71E9-B684-4637-5523526FD3AD}"/>
              </a:ext>
            </a:extLst>
          </p:cNvPr>
          <p:cNvGrpSpPr/>
          <p:nvPr/>
        </p:nvGrpSpPr>
        <p:grpSpPr>
          <a:xfrm>
            <a:off x="6289810" y="3545940"/>
            <a:ext cx="354429" cy="413640"/>
            <a:chOff x="2029152" y="1156795"/>
            <a:chExt cx="382320" cy="609127"/>
          </a:xfrm>
        </p:grpSpPr>
        <p:sp>
          <p:nvSpPr>
            <p:cNvPr id="55" name="모서리가 둥근 직사각형 8">
              <a:extLst>
                <a:ext uri="{FF2B5EF4-FFF2-40B4-BE49-F238E27FC236}">
                  <a16:creationId xmlns:a16="http://schemas.microsoft.com/office/drawing/2014/main" id="{0CA8C8A6-C06F-A7CA-5B7D-764E9E60D9E6}"/>
                </a:ext>
              </a:extLst>
            </p:cNvPr>
            <p:cNvSpPr/>
            <p:nvPr/>
          </p:nvSpPr>
          <p:spPr>
            <a:xfrm>
              <a:off x="2048639" y="1538297"/>
              <a:ext cx="227625" cy="227625"/>
            </a:xfrm>
            <a:prstGeom prst="roundRect">
              <a:avLst>
                <a:gd name="adj" fmla="val 17138"/>
              </a:avLst>
            </a:prstGeom>
            <a:solidFill>
              <a:schemeClr val="bg1"/>
            </a:solidFill>
            <a:ln w="19050">
              <a:solidFill>
                <a:srgbClr val="0B48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56" name="자유형 22">
              <a:extLst>
                <a:ext uri="{FF2B5EF4-FFF2-40B4-BE49-F238E27FC236}">
                  <a16:creationId xmlns:a16="http://schemas.microsoft.com/office/drawing/2014/main" id="{6E41401D-3A2B-397B-6A63-A79879BFD303}"/>
                </a:ext>
              </a:extLst>
            </p:cNvPr>
            <p:cNvSpPr/>
            <p:nvPr/>
          </p:nvSpPr>
          <p:spPr>
            <a:xfrm>
              <a:off x="2029152" y="1156795"/>
              <a:ext cx="382320" cy="445002"/>
            </a:xfrm>
            <a:custGeom>
              <a:avLst/>
              <a:gdLst>
                <a:gd name="connsiteX0" fmla="*/ 0 w 228600"/>
                <a:gd name="connsiteY0" fmla="*/ 76200 h 254000"/>
                <a:gd name="connsiteX1" fmla="*/ 76200 w 228600"/>
                <a:gd name="connsiteY1" fmla="*/ 254000 h 254000"/>
                <a:gd name="connsiteX2" fmla="*/ 228600 w 228600"/>
                <a:gd name="connsiteY2" fmla="*/ 0 h 25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254000">
                  <a:moveTo>
                    <a:pt x="0" y="76200"/>
                  </a:moveTo>
                  <a:lnTo>
                    <a:pt x="76200" y="254000"/>
                  </a:lnTo>
                  <a:lnTo>
                    <a:pt x="228600" y="0"/>
                  </a:lnTo>
                </a:path>
              </a:pathLst>
            </a:custGeom>
            <a:noFill/>
            <a:ln w="82550">
              <a:solidFill>
                <a:srgbClr val="EF74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7AD735F-58BC-A453-2F25-6A6EEA85CABB}"/>
              </a:ext>
            </a:extLst>
          </p:cNvPr>
          <p:cNvSpPr txBox="1"/>
          <p:nvPr/>
        </p:nvSpPr>
        <p:spPr>
          <a:xfrm>
            <a:off x="6760359" y="3682620"/>
            <a:ext cx="43908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편의점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  <a:latin typeface="맑은 고딕"/>
                <a:ea typeface="맑은 고딕"/>
              </a:rPr>
              <a:t>매출 증가율</a:t>
            </a:r>
            <a:r>
              <a:rPr lang="ko-KR" altLang="en-US" sz="1800" b="1">
                <a:solidFill>
                  <a:schemeClr val="accent2">
                    <a:lumMod val="75000"/>
                  </a:schemeClr>
                </a:solidFill>
                <a:latin typeface="맑은 고딕"/>
                <a:ea typeface="맑은 고딕"/>
              </a:rPr>
              <a:t>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  <a:latin typeface="맑은 고딕"/>
                <a:ea typeface="맑은 고딕"/>
              </a:rPr>
              <a:t>감소 </a:t>
            </a:r>
            <a:r>
              <a:rPr lang="ko-KR" altLang="en-US" b="1">
                <a:latin typeface="맑은 고딕"/>
                <a:ea typeface="맑은 고딕"/>
              </a:rPr>
              <a:t>문제 원인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4A8631D-8EEA-3BD8-7503-86FDF530D62E}"/>
              </a:ext>
            </a:extLst>
          </p:cNvPr>
          <p:cNvCxnSpPr>
            <a:cxnSpLocks/>
          </p:cNvCxnSpPr>
          <p:nvPr/>
        </p:nvCxnSpPr>
        <p:spPr>
          <a:xfrm>
            <a:off x="6961301" y="5045984"/>
            <a:ext cx="0" cy="553203"/>
          </a:xfrm>
          <a:prstGeom prst="line">
            <a:avLst/>
          </a:prstGeom>
          <a:ln w="730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래픽 58" descr="이사회실 단색으로 채워진">
            <a:extLst>
              <a:ext uri="{FF2B5EF4-FFF2-40B4-BE49-F238E27FC236}">
                <a16:creationId xmlns:a16="http://schemas.microsoft.com/office/drawing/2014/main" id="{5FBE8C9D-7DA1-C130-5C45-0B2C813761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774" y="5080043"/>
            <a:ext cx="485086" cy="485086"/>
          </a:xfrm>
          <a:prstGeom prst="rect">
            <a:avLst/>
          </a:prstGeom>
        </p:spPr>
      </p:pic>
      <p:pic>
        <p:nvPicPr>
          <p:cNvPr id="60" name="그래픽 59" descr="재고 검색 윤곽선">
            <a:extLst>
              <a:ext uri="{FF2B5EF4-FFF2-40B4-BE49-F238E27FC236}">
                <a16:creationId xmlns:a16="http://schemas.microsoft.com/office/drawing/2014/main" id="{FB1028D6-05A8-BA50-D442-FBC64B808A1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4882" y="4362593"/>
            <a:ext cx="462870" cy="4628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81BC1D7-7A32-FCD3-685E-74C8EEC417DC}"/>
              </a:ext>
            </a:extLst>
          </p:cNvPr>
          <p:cNvSpPr txBox="1"/>
          <p:nvPr/>
        </p:nvSpPr>
        <p:spPr>
          <a:xfrm>
            <a:off x="7087846" y="4372316"/>
            <a:ext cx="481950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계절</a:t>
            </a:r>
            <a:r>
              <a:rPr lang="en-US" altLang="ko-KR" b="1">
                <a:ea typeface="맑은 고딕"/>
              </a:rPr>
              <a:t>, </a:t>
            </a:r>
            <a:r>
              <a:rPr lang="ko-KR" altLang="en-US" b="1">
                <a:ea typeface="맑은 고딕"/>
              </a:rPr>
              <a:t>기상</a:t>
            </a:r>
            <a:r>
              <a:rPr lang="en-US" altLang="ko-KR" b="1">
                <a:ea typeface="맑은 고딕"/>
              </a:rPr>
              <a:t>, </a:t>
            </a:r>
            <a:r>
              <a:rPr lang="ko-KR" altLang="en-US" b="1">
                <a:ea typeface="맑은 고딕"/>
              </a:rPr>
              <a:t>이벤트에 따른 판매 전략 미흡</a:t>
            </a:r>
            <a:endParaRPr lang="ko-KR" altLang="en-US" b="1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92D9747-1F05-C899-4EEB-4C1C4668C7C8}"/>
              </a:ext>
            </a:extLst>
          </p:cNvPr>
          <p:cNvCxnSpPr>
            <a:cxnSpLocks/>
          </p:cNvCxnSpPr>
          <p:nvPr/>
        </p:nvCxnSpPr>
        <p:spPr>
          <a:xfrm>
            <a:off x="6971738" y="4317427"/>
            <a:ext cx="0" cy="553203"/>
          </a:xfrm>
          <a:prstGeom prst="line">
            <a:avLst/>
          </a:prstGeom>
          <a:ln w="73025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DB5DE79-766A-D90E-C370-78C73C3A778A}"/>
              </a:ext>
            </a:extLst>
          </p:cNvPr>
          <p:cNvSpPr txBox="1"/>
          <p:nvPr/>
        </p:nvSpPr>
        <p:spPr>
          <a:xfrm>
            <a:off x="7087846" y="5120847"/>
            <a:ext cx="42697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ea typeface="맑은 고딕"/>
              </a:rPr>
              <a:t>경쟁 브랜드의 활동으로 고객 이탈</a:t>
            </a:r>
            <a:endParaRPr lang="ko-KR" altLang="en-US" b="1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311B799-77AF-9C3F-24A1-0EC073F9C40E}"/>
              </a:ext>
            </a:extLst>
          </p:cNvPr>
          <p:cNvSpPr txBox="1"/>
          <p:nvPr/>
        </p:nvSpPr>
        <p:spPr>
          <a:xfrm>
            <a:off x="676242" y="3625585"/>
            <a:ext cx="426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㈜ </a:t>
            </a:r>
            <a:r>
              <a:rPr lang="en-US" altLang="ko-KR" b="1" err="1"/>
              <a:t>Cx</a:t>
            </a:r>
            <a:r>
              <a:rPr lang="en-US" altLang="ko-KR" b="1"/>
              <a:t> </a:t>
            </a:r>
            <a:r>
              <a:rPr lang="ko-KR" altLang="en-US" b="1"/>
              <a:t>편의점 매출 지표</a:t>
            </a:r>
          </a:p>
        </p:txBody>
      </p:sp>
      <p:pic>
        <p:nvPicPr>
          <p:cNvPr id="5" name="그림 10">
            <a:extLst>
              <a:ext uri="{FF2B5EF4-FFF2-40B4-BE49-F238E27FC236}">
                <a16:creationId xmlns:a16="http://schemas.microsoft.com/office/drawing/2014/main" id="{D3A82231-88C3-6E5C-EBE1-57E875BC0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0DB42D-FB61-3A71-0A1A-189BE3116EC2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2/15 </a:t>
            </a:r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379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152A32-B681-13AB-1736-F5CD7BC2F7CB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22FA4-A0ED-B559-C5B2-EDD7086D8712}"/>
              </a:ext>
            </a:extLst>
          </p:cNvPr>
          <p:cNvSpPr txBox="1"/>
          <p:nvPr/>
        </p:nvSpPr>
        <p:spPr>
          <a:xfrm>
            <a:off x="1073552" y="93842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파악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E9ECD8-7C03-6AD3-BF02-2140FFDE8F41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CB7E3-9289-903D-B1B1-1025A2D4477A}"/>
              </a:ext>
            </a:extLst>
          </p:cNvPr>
          <p:cNvSpPr txBox="1"/>
          <p:nvPr/>
        </p:nvSpPr>
        <p:spPr>
          <a:xfrm>
            <a:off x="69734" y="806151"/>
            <a:ext cx="2909703" cy="8697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b="1">
                <a:ea typeface="+mn-lt"/>
                <a:cs typeface="+mn-lt"/>
              </a:rPr>
              <a:t>소비자 행동패턴에 따라</a:t>
            </a:r>
            <a:endParaRPr lang="ko-KR" b="1">
              <a:ea typeface="맑은 고딕" panose="020B0503020000020004" pitchFamily="34" charset="-127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ko-KR" b="1">
                <a:ea typeface="+mn-lt"/>
                <a:cs typeface="+mn-lt"/>
              </a:rPr>
              <a:t>변동이 큰 매출지표</a:t>
            </a:r>
            <a:endParaRPr lang="ko-KR" b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EA610-D88C-2116-6F11-D2AE50A0B8B9}"/>
              </a:ext>
            </a:extLst>
          </p:cNvPr>
          <p:cNvSpPr txBox="1"/>
          <p:nvPr/>
        </p:nvSpPr>
        <p:spPr>
          <a:xfrm>
            <a:off x="3098865" y="806151"/>
            <a:ext cx="3002766" cy="8697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>
                <a:latin typeface="맑은 고딕"/>
                <a:ea typeface="맑은 고딕"/>
              </a:rPr>
              <a:t>계절</a:t>
            </a:r>
            <a:r>
              <a:rPr lang="en-US" altLang="ko-KR" sz="1800" b="1">
                <a:latin typeface="맑은 고딕"/>
                <a:ea typeface="맑은 고딕"/>
              </a:rPr>
              <a:t>/</a:t>
            </a:r>
            <a:r>
              <a:rPr lang="ko-KR" altLang="en-US" b="1">
                <a:latin typeface="맑은 고딕"/>
                <a:ea typeface="맑은 고딕"/>
              </a:rPr>
              <a:t>기상을</a:t>
            </a:r>
            <a:endParaRPr lang="en-US" altLang="ko-KR" b="1"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latin typeface="맑은 고딕"/>
                <a:ea typeface="맑은 고딕"/>
              </a:rPr>
              <a:t>고려하지 않은</a:t>
            </a:r>
            <a:r>
              <a:rPr lang="en-US" altLang="ko-KR" b="1">
                <a:latin typeface="맑은 고딕"/>
                <a:ea typeface="맑은 고딕"/>
              </a:rPr>
              <a:t> </a:t>
            </a:r>
            <a:r>
              <a:rPr lang="en-US" altLang="ko-KR" b="1" err="1">
                <a:latin typeface="맑은 고딕"/>
                <a:ea typeface="맑은 고딕"/>
              </a:rPr>
              <a:t>판매</a:t>
            </a:r>
            <a:r>
              <a:rPr lang="en-US" altLang="ko-KR" b="1">
                <a:latin typeface="맑은 고딕"/>
                <a:ea typeface="맑은 고딕"/>
              </a:rPr>
              <a:t> </a:t>
            </a:r>
            <a:r>
              <a:rPr lang="en-US" altLang="ko-KR" b="1" err="1">
                <a:latin typeface="맑은 고딕"/>
                <a:ea typeface="맑은 고딕"/>
              </a:rPr>
              <a:t>전략</a:t>
            </a:r>
            <a:endParaRPr lang="ko-KR" altLang="en-US" sz="1800" b="1">
              <a:latin typeface="맑은 고딕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7ED0A-50F8-FED6-AF7E-ECCDF56D218D}"/>
              </a:ext>
            </a:extLst>
          </p:cNvPr>
          <p:cNvSpPr txBox="1"/>
          <p:nvPr/>
        </p:nvSpPr>
        <p:spPr>
          <a:xfrm>
            <a:off x="6372469" y="806151"/>
            <a:ext cx="2790813" cy="8697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>
                <a:latin typeface="맑은 고딕"/>
                <a:ea typeface="맑은 고딕"/>
              </a:rPr>
              <a:t>이벤트 </a:t>
            </a:r>
            <a:r>
              <a:rPr lang="ko-KR" altLang="en-US" b="1">
                <a:latin typeface="맑은 고딕"/>
                <a:ea typeface="맑은 고딕"/>
              </a:rPr>
              <a:t>시기를 </a:t>
            </a:r>
            <a:endParaRPr lang="en-US" altLang="ko-KR" b="1"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>
                <a:latin typeface="맑은 고딕"/>
                <a:ea typeface="맑은 고딕"/>
              </a:rPr>
              <a:t>고려하지 않은 판매 전략</a:t>
            </a:r>
            <a:endParaRPr lang="en-US" altLang="ko-KR" sz="1800" b="1"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F65A00-333A-48D0-2253-7EE45C0A2E95}"/>
              </a:ext>
            </a:extLst>
          </p:cNvPr>
          <p:cNvSpPr txBox="1"/>
          <p:nvPr/>
        </p:nvSpPr>
        <p:spPr>
          <a:xfrm>
            <a:off x="9544639" y="806151"/>
            <a:ext cx="2358188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>
                <a:latin typeface="+mn-ea"/>
              </a:rPr>
              <a:t>경쟁 브랜드로</a:t>
            </a:r>
            <a:endParaRPr lang="en-US" altLang="ko-KR" sz="18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b="1">
                <a:latin typeface="+mn-ea"/>
              </a:rPr>
              <a:t>이탈하는 고객</a:t>
            </a:r>
            <a:endParaRPr lang="en-US" altLang="ko-KR" sz="18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9B6A77-E065-63E0-874F-25A93682B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4" t="5638" r="5481" b="9803"/>
          <a:stretch/>
        </p:blipFill>
        <p:spPr>
          <a:xfrm>
            <a:off x="10928" y="1877793"/>
            <a:ext cx="3055470" cy="22992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04B57E-83F0-A32B-678A-1E076746B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7"/>
          <a:stretch/>
        </p:blipFill>
        <p:spPr>
          <a:xfrm>
            <a:off x="3118174" y="2175340"/>
            <a:ext cx="3043902" cy="19961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1B59FBF-8A8B-AB62-3855-1B03FB59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941"/>
          <a:stretch/>
        </p:blipFill>
        <p:spPr>
          <a:xfrm>
            <a:off x="6191087" y="2156466"/>
            <a:ext cx="3003688" cy="199558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1349779-D818-B033-26EA-69CA0E4C9BEA}"/>
              </a:ext>
            </a:extLst>
          </p:cNvPr>
          <p:cNvSpPr/>
          <p:nvPr/>
        </p:nvSpPr>
        <p:spPr>
          <a:xfrm>
            <a:off x="3390090" y="1920454"/>
            <a:ext cx="2534028" cy="233451"/>
          </a:xfrm>
          <a:prstGeom prst="roundRect">
            <a:avLst/>
          </a:prstGeom>
          <a:solidFill>
            <a:srgbClr val="E8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1AF983-52EA-D48B-E5C9-EA76A3696008}"/>
              </a:ext>
            </a:extLst>
          </p:cNvPr>
          <p:cNvSpPr/>
          <p:nvPr/>
        </p:nvSpPr>
        <p:spPr>
          <a:xfrm>
            <a:off x="6419307" y="1925019"/>
            <a:ext cx="2534028" cy="233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16AF598-DAB7-B823-81D3-E8EA3FA5D6C7}"/>
              </a:ext>
            </a:extLst>
          </p:cNvPr>
          <p:cNvSpPr/>
          <p:nvPr/>
        </p:nvSpPr>
        <p:spPr>
          <a:xfrm>
            <a:off x="9457502" y="1920454"/>
            <a:ext cx="2534028" cy="23345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D8C77B8-7744-0613-0556-428C526B4D06}"/>
              </a:ext>
            </a:extLst>
          </p:cNvPr>
          <p:cNvSpPr/>
          <p:nvPr/>
        </p:nvSpPr>
        <p:spPr>
          <a:xfrm>
            <a:off x="6165145" y="1920455"/>
            <a:ext cx="3036828" cy="2209784"/>
          </a:xfrm>
          <a:prstGeom prst="roundRect">
            <a:avLst/>
          </a:prstGeom>
          <a:solidFill>
            <a:srgbClr val="D1B2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F0424-FD46-842F-4BA6-18FC052AC0F2}"/>
              </a:ext>
            </a:extLst>
          </p:cNvPr>
          <p:cNvSpPr txBox="1"/>
          <p:nvPr/>
        </p:nvSpPr>
        <p:spPr>
          <a:xfrm>
            <a:off x="3518288" y="1898341"/>
            <a:ext cx="251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+mj-lt"/>
              </a:rPr>
              <a:t>겨울철 기온</a:t>
            </a:r>
            <a:r>
              <a:rPr lang="en-US" altLang="ko-KR" sz="1200" b="1">
                <a:solidFill>
                  <a:schemeClr val="bg1"/>
                </a:solidFill>
                <a:latin typeface="+mj-lt"/>
              </a:rPr>
              <a:t>,</a:t>
            </a:r>
            <a:r>
              <a:rPr lang="ko-KR" altLang="en-US" sz="1200" b="1" err="1">
                <a:solidFill>
                  <a:schemeClr val="bg1"/>
                </a:solidFill>
                <a:latin typeface="+mj-lt"/>
              </a:rPr>
              <a:t>습도별</a:t>
            </a:r>
            <a:r>
              <a:rPr lang="ko-KR" altLang="en-US" sz="1200" b="1">
                <a:solidFill>
                  <a:schemeClr val="bg1"/>
                </a:solidFill>
                <a:latin typeface="+mj-lt"/>
              </a:rPr>
              <a:t> 판매 품목 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7BEB337-30EC-E459-F30F-D1EC0CB0B63E}"/>
              </a:ext>
            </a:extLst>
          </p:cNvPr>
          <p:cNvSpPr/>
          <p:nvPr/>
        </p:nvSpPr>
        <p:spPr>
          <a:xfrm>
            <a:off x="6417111" y="1923553"/>
            <a:ext cx="2553699" cy="230839"/>
          </a:xfrm>
          <a:prstGeom prst="roundRect">
            <a:avLst/>
          </a:prstGeom>
          <a:solidFill>
            <a:srgbClr val="E8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801B3-6EC1-B527-18EF-AE84A9DE5AD1}"/>
              </a:ext>
            </a:extLst>
          </p:cNvPr>
          <p:cNvSpPr txBox="1"/>
          <p:nvPr/>
        </p:nvSpPr>
        <p:spPr>
          <a:xfrm>
            <a:off x="6429723" y="1901441"/>
            <a:ext cx="264961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b="1" err="1">
                <a:solidFill>
                  <a:schemeClr val="bg1"/>
                </a:solidFill>
                <a:latin typeface="+mj-lt"/>
                <a:ea typeface="맑은 고딕"/>
              </a:rPr>
              <a:t>Cx</a:t>
            </a:r>
            <a:r>
              <a:rPr lang="ko-KR" altLang="en-US" sz="1200" b="1">
                <a:solidFill>
                  <a:schemeClr val="bg1"/>
                </a:solidFill>
                <a:latin typeface="+mj-lt"/>
                <a:ea typeface="맑은 고딕"/>
              </a:rPr>
              <a:t>편의점</a:t>
            </a:r>
            <a:r>
              <a:rPr lang="en-US" altLang="ko-KR" sz="1200" b="1">
                <a:solidFill>
                  <a:schemeClr val="bg1"/>
                </a:solidFill>
                <a:latin typeface="+mj-lt"/>
                <a:ea typeface="맑은 고딕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+mj-lt"/>
                <a:ea typeface="맑은 고딕"/>
              </a:rPr>
              <a:t>올림픽 기간 매출 신장률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485AF17-1879-68CB-44A6-BDE45ADAFD01}"/>
              </a:ext>
            </a:extLst>
          </p:cNvPr>
          <p:cNvSpPr/>
          <p:nvPr/>
        </p:nvSpPr>
        <p:spPr>
          <a:xfrm>
            <a:off x="9465844" y="1920453"/>
            <a:ext cx="2553699" cy="230839"/>
          </a:xfrm>
          <a:prstGeom prst="roundRect">
            <a:avLst/>
          </a:prstGeom>
          <a:solidFill>
            <a:srgbClr val="E85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6E5877-B8FA-D30E-3FD6-AC757237D4A4}"/>
              </a:ext>
            </a:extLst>
          </p:cNvPr>
          <p:cNvSpPr txBox="1"/>
          <p:nvPr/>
        </p:nvSpPr>
        <p:spPr>
          <a:xfrm>
            <a:off x="9417886" y="1897372"/>
            <a:ext cx="264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1"/>
                </a:solidFill>
                <a:latin typeface="+mj-lt"/>
              </a:rPr>
              <a:t>경쟁 브랜드</a:t>
            </a:r>
            <a:r>
              <a:rPr lang="en-US" altLang="ko-KR" sz="1200" b="1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+mj-lt"/>
              </a:rPr>
              <a:t>사용자 편의 앱 서비스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AE6F8C9-E142-5B60-7EA9-C2DB5376D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" r="3457"/>
          <a:stretch/>
        </p:blipFill>
        <p:spPr>
          <a:xfrm>
            <a:off x="9260007" y="2160914"/>
            <a:ext cx="2880009" cy="1984447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AF817EF-0C72-05B2-3795-3667D10978BF}"/>
              </a:ext>
            </a:extLst>
          </p:cNvPr>
          <p:cNvCxnSpPr>
            <a:cxnSpLocks/>
          </p:cNvCxnSpPr>
          <p:nvPr/>
        </p:nvCxnSpPr>
        <p:spPr>
          <a:xfrm flipH="1">
            <a:off x="6139142" y="802054"/>
            <a:ext cx="21166" cy="3754422"/>
          </a:xfrm>
          <a:prstGeom prst="line">
            <a:avLst/>
          </a:prstGeom>
          <a:ln w="3810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10">
            <a:extLst>
              <a:ext uri="{FF2B5EF4-FFF2-40B4-BE49-F238E27FC236}">
                <a16:creationId xmlns:a16="http://schemas.microsoft.com/office/drawing/2014/main" id="{54E84143-721E-B0C5-DD5B-8D822998F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094D993-19DA-2E03-C59F-A9720897FFCE}"/>
              </a:ext>
            </a:extLst>
          </p:cNvPr>
          <p:cNvSpPr/>
          <p:nvPr/>
        </p:nvSpPr>
        <p:spPr>
          <a:xfrm>
            <a:off x="923892" y="6107321"/>
            <a:ext cx="10532755" cy="5615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매출액</a:t>
            </a:r>
            <a:r>
              <a:rPr lang="en-US" altLang="ko-KR" sz="2800" b="1"/>
              <a:t>(KPI)</a:t>
            </a:r>
            <a:r>
              <a:rPr lang="ko-KR" altLang="en-US" sz="2800" b="1"/>
              <a:t> </a:t>
            </a:r>
            <a:r>
              <a:rPr lang="en-US" altLang="ko-KR" sz="2800" b="1"/>
              <a:t>= </a:t>
            </a:r>
            <a:r>
              <a:rPr lang="ko-KR" altLang="en-US" sz="2800" b="1" err="1"/>
              <a:t>객단가</a:t>
            </a:r>
            <a:r>
              <a:rPr lang="ko-KR" altLang="en-US" sz="2800" b="1"/>
              <a:t> </a:t>
            </a:r>
            <a:r>
              <a:rPr lang="en-US" altLang="ko-KR" sz="2800" b="1"/>
              <a:t>X </a:t>
            </a:r>
            <a:r>
              <a:rPr lang="ko-KR" altLang="en-US" sz="2800" b="1" err="1"/>
              <a:t>거래수</a:t>
            </a:r>
            <a:endParaRPr lang="en-US" altLang="ko-KR" sz="2800" b="1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B7CBDBC-7B7E-0ED5-CA21-3DD7400206AC}"/>
              </a:ext>
            </a:extLst>
          </p:cNvPr>
          <p:cNvCxnSpPr>
            <a:cxnSpLocks/>
          </p:cNvCxnSpPr>
          <p:nvPr/>
        </p:nvCxnSpPr>
        <p:spPr>
          <a:xfrm flipH="1">
            <a:off x="3133474" y="802053"/>
            <a:ext cx="21166" cy="3754422"/>
          </a:xfrm>
          <a:prstGeom prst="line">
            <a:avLst/>
          </a:prstGeom>
          <a:ln w="3810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E2CF905-0D46-B76F-11FA-DFC6A72F48BA}"/>
              </a:ext>
            </a:extLst>
          </p:cNvPr>
          <p:cNvCxnSpPr>
            <a:cxnSpLocks/>
          </p:cNvCxnSpPr>
          <p:nvPr/>
        </p:nvCxnSpPr>
        <p:spPr>
          <a:xfrm flipH="1">
            <a:off x="9250642" y="802054"/>
            <a:ext cx="21166" cy="3754422"/>
          </a:xfrm>
          <a:prstGeom prst="line">
            <a:avLst/>
          </a:prstGeom>
          <a:ln w="38100">
            <a:solidFill>
              <a:srgbClr val="2038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A19C07-14EC-18D9-21CA-2674A28EE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21808"/>
              </p:ext>
            </p:extLst>
          </p:nvPr>
        </p:nvGraphicFramePr>
        <p:xfrm>
          <a:off x="906683" y="4620227"/>
          <a:ext cx="10531428" cy="1530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606">
                  <a:extLst>
                    <a:ext uri="{9D8B030D-6E8A-4147-A177-3AD203B41FA5}">
                      <a16:colId xmlns:a16="http://schemas.microsoft.com/office/drawing/2014/main" val="785123151"/>
                    </a:ext>
                  </a:extLst>
                </a:gridCol>
                <a:gridCol w="1623265">
                  <a:extLst>
                    <a:ext uri="{9D8B030D-6E8A-4147-A177-3AD203B41FA5}">
                      <a16:colId xmlns:a16="http://schemas.microsoft.com/office/drawing/2014/main" val="3258566894"/>
                    </a:ext>
                  </a:extLst>
                </a:gridCol>
                <a:gridCol w="1662856">
                  <a:extLst>
                    <a:ext uri="{9D8B030D-6E8A-4147-A177-3AD203B41FA5}">
                      <a16:colId xmlns:a16="http://schemas.microsoft.com/office/drawing/2014/main" val="3309902355"/>
                    </a:ext>
                  </a:extLst>
                </a:gridCol>
                <a:gridCol w="1794830">
                  <a:extLst>
                    <a:ext uri="{9D8B030D-6E8A-4147-A177-3AD203B41FA5}">
                      <a16:colId xmlns:a16="http://schemas.microsoft.com/office/drawing/2014/main" val="3997334571"/>
                    </a:ext>
                  </a:extLst>
                </a:gridCol>
                <a:gridCol w="1794830">
                  <a:extLst>
                    <a:ext uri="{9D8B030D-6E8A-4147-A177-3AD203B41FA5}">
                      <a16:colId xmlns:a16="http://schemas.microsoft.com/office/drawing/2014/main" val="2792985251"/>
                    </a:ext>
                  </a:extLst>
                </a:gridCol>
                <a:gridCol w="1742041">
                  <a:extLst>
                    <a:ext uri="{9D8B030D-6E8A-4147-A177-3AD203B41FA5}">
                      <a16:colId xmlns:a16="http://schemas.microsoft.com/office/drawing/2014/main" val="1536797110"/>
                    </a:ext>
                  </a:extLst>
                </a:gridCol>
              </a:tblGrid>
              <a:tr h="313679">
                <a:tc rowSpan="2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측정 지표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가중치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현수준</a:t>
                      </a:r>
                      <a:endParaRPr lang="ko-KR" altLang="en-US">
                        <a:effectLst/>
                      </a:endParaRPr>
                    </a:p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1200">
                          <a:effectLst/>
                        </a:rPr>
                        <a:t>(2021</a:t>
                      </a:r>
                      <a:r>
                        <a:rPr lang="ko-KR" altLang="en-US" sz="1200" kern="1200">
                          <a:effectLst/>
                        </a:rPr>
                        <a:t>년</a:t>
                      </a:r>
                      <a:r>
                        <a:rPr lang="en-US" altLang="ko-KR" sz="1200" kern="1200">
                          <a:effectLst/>
                        </a:rPr>
                        <a:t>)</a:t>
                      </a:r>
                      <a:endParaRPr lang="ko-KR" altLang="en-US" sz="1200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200">
                          <a:effectLst/>
                        </a:rPr>
                        <a:t>목표수준</a:t>
                      </a:r>
                      <a:endParaRPr lang="ko-KR" altLang="en-US">
                        <a:effectLst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274097"/>
                  </a:ext>
                </a:extLst>
              </a:tr>
              <a:tr h="313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1200">
                          <a:effectLst/>
                        </a:rPr>
                        <a:t>2022</a:t>
                      </a:r>
                      <a:r>
                        <a:rPr lang="ko-KR" altLang="en-US" sz="1800" b="1" kern="1200">
                          <a:effectLst/>
                        </a:rPr>
                        <a:t>년</a:t>
                      </a:r>
                      <a:endParaRPr lang="ko-KR" altLang="en-US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1200">
                          <a:effectLst/>
                        </a:rPr>
                        <a:t>2023</a:t>
                      </a:r>
                      <a:r>
                        <a:rPr lang="ko-KR" altLang="en-US" sz="1800" b="1" kern="1200">
                          <a:effectLst/>
                        </a:rPr>
                        <a:t>년</a:t>
                      </a:r>
                      <a:endParaRPr lang="ko-KR" altLang="en-US" b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1200">
                          <a:effectLst/>
                        </a:rPr>
                        <a:t>2024</a:t>
                      </a:r>
                      <a:r>
                        <a:rPr lang="ko-KR" altLang="en-US" sz="1800" b="1" kern="1200">
                          <a:effectLst/>
                        </a:rPr>
                        <a:t>년</a:t>
                      </a:r>
                      <a:endParaRPr lang="ko-KR" altLang="en-US" b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4907250"/>
                  </a:ext>
                </a:extLst>
              </a:tr>
              <a:tr h="276038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effectLst/>
                        </a:rPr>
                        <a:t>일일 매출액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50%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>
                          <a:effectLst/>
                        </a:rPr>
                        <a:t>약 </a:t>
                      </a:r>
                      <a:r>
                        <a:rPr lang="en-US" altLang="ko-KR" sz="1600" kern="1200">
                          <a:effectLst/>
                        </a:rPr>
                        <a:t>228</a:t>
                      </a:r>
                      <a:r>
                        <a:rPr lang="ko-KR" altLang="en-US" sz="1600" kern="1200">
                          <a:effectLst/>
                        </a:rPr>
                        <a:t>만원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270</a:t>
                      </a:r>
                      <a:r>
                        <a:rPr lang="ko-KR" altLang="en-US" sz="1600" kern="1200">
                          <a:effectLst/>
                        </a:rPr>
                        <a:t>만원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300</a:t>
                      </a:r>
                      <a:r>
                        <a:rPr lang="ko-KR" altLang="en-US" sz="1600" kern="1200">
                          <a:effectLst/>
                        </a:rPr>
                        <a:t>만원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342</a:t>
                      </a:r>
                      <a:r>
                        <a:rPr lang="ko-KR" altLang="en-US" sz="1600" kern="1200">
                          <a:effectLst/>
                        </a:rPr>
                        <a:t>만원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9333916"/>
                  </a:ext>
                </a:extLst>
              </a:tr>
              <a:tr h="313679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err="1">
                          <a:effectLst/>
                        </a:rPr>
                        <a:t>객단가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30%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6,300</a:t>
                      </a:r>
                      <a:r>
                        <a:rPr lang="ko-KR" altLang="en-US" sz="1600" kern="1200">
                          <a:effectLst/>
                        </a:rPr>
                        <a:t>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7,200</a:t>
                      </a:r>
                      <a:r>
                        <a:rPr lang="ko-KR" altLang="en-US" sz="1600" kern="1200">
                          <a:effectLst/>
                        </a:rPr>
                        <a:t>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8,100</a:t>
                      </a:r>
                      <a:r>
                        <a:rPr lang="ko-KR" altLang="en-US" sz="1600" kern="1200">
                          <a:effectLst/>
                        </a:rPr>
                        <a:t>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9,450</a:t>
                      </a:r>
                      <a:r>
                        <a:rPr lang="ko-KR" altLang="en-US" sz="1600" kern="1200">
                          <a:effectLst/>
                        </a:rPr>
                        <a:t>원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112165"/>
                  </a:ext>
                </a:extLst>
              </a:tr>
              <a:tr h="313679"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1200" err="1">
                          <a:effectLst/>
                        </a:rPr>
                        <a:t>거래수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>
                          <a:effectLst/>
                        </a:rPr>
                        <a:t>20%</a:t>
                      </a:r>
                      <a:endParaRPr lang="en-US" altLang="ko-KR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731.5</a:t>
                      </a:r>
                      <a:r>
                        <a:rPr lang="ko-KR" altLang="en-US" sz="1600" kern="1200">
                          <a:effectLst/>
                        </a:rPr>
                        <a:t>회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847.9</a:t>
                      </a:r>
                      <a:r>
                        <a:rPr lang="ko-KR" altLang="en-US" sz="1600" kern="1200">
                          <a:effectLst/>
                        </a:rPr>
                        <a:t>회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954.6</a:t>
                      </a:r>
                      <a:r>
                        <a:rPr lang="ko-KR" altLang="en-US" sz="1600" kern="1200">
                          <a:effectLst/>
                        </a:rPr>
                        <a:t>회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1200">
                          <a:effectLst/>
                        </a:rPr>
                        <a:t>1097.2</a:t>
                      </a:r>
                      <a:r>
                        <a:rPr lang="ko-KR" altLang="en-US" sz="1600" kern="1200">
                          <a:effectLst/>
                        </a:rPr>
                        <a:t>회</a:t>
                      </a:r>
                      <a:endParaRPr lang="ko-KR" altLang="en-US" sz="16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85203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C337CD0-EDC0-1DD8-3277-4A3ABDD242F1}"/>
              </a:ext>
            </a:extLst>
          </p:cNvPr>
          <p:cNvSpPr txBox="1"/>
          <p:nvPr/>
        </p:nvSpPr>
        <p:spPr>
          <a:xfrm>
            <a:off x="410767" y="4149328"/>
            <a:ext cx="28836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ea typeface="맑은 고딕"/>
              </a:rPr>
              <a:t>출처 :신한카드 </a:t>
            </a:r>
            <a:r>
              <a:rPr lang="ko-KR" altLang="en-US" sz="1200" i="1" err="1">
                <a:solidFill>
                  <a:schemeClr val="bg1">
                    <a:lumMod val="65000"/>
                  </a:schemeClr>
                </a:solidFill>
                <a:ea typeface="맑은 고딕"/>
              </a:rPr>
              <a:t>트렌드클립</a:t>
            </a:r>
            <a:endParaRPr lang="ko-KR" altLang="en-US" sz="1200" i="1">
              <a:solidFill>
                <a:schemeClr val="bg1">
                  <a:lumMod val="65000"/>
                </a:schemeClr>
              </a:solidFill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A69831-0231-0672-1C61-5B3E32BEC568}"/>
              </a:ext>
            </a:extLst>
          </p:cNvPr>
          <p:cNvSpPr txBox="1"/>
          <p:nvPr/>
        </p:nvSpPr>
        <p:spPr>
          <a:xfrm>
            <a:off x="3196830" y="4149328"/>
            <a:ext cx="28836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ea typeface="맑은 고딕"/>
              </a:rPr>
              <a:t>출처 : 세계일보</a:t>
            </a:r>
            <a:endParaRPr lang="ko-K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2372D6-F305-8889-17C7-01C578BE17C0}"/>
              </a:ext>
            </a:extLst>
          </p:cNvPr>
          <p:cNvSpPr txBox="1"/>
          <p:nvPr/>
        </p:nvSpPr>
        <p:spPr>
          <a:xfrm>
            <a:off x="6316267" y="4149328"/>
            <a:ext cx="28836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ea typeface="맑은 고딕"/>
              </a:rPr>
              <a:t>출처 : BGF 리테일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DB624-E7E4-D6DE-9384-8F0F5CEE834B}"/>
              </a:ext>
            </a:extLst>
          </p:cNvPr>
          <p:cNvSpPr txBox="1"/>
          <p:nvPr/>
        </p:nvSpPr>
        <p:spPr>
          <a:xfrm>
            <a:off x="9257111" y="4149328"/>
            <a:ext cx="28836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i="1">
                <a:solidFill>
                  <a:schemeClr val="bg1">
                    <a:lumMod val="65000"/>
                  </a:schemeClr>
                </a:solidFill>
                <a:ea typeface="맑은 고딕"/>
              </a:rPr>
              <a:t>출처 : GS 리테일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45052-FD0E-3342-5363-A720BF0890CD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3/15 </a:t>
            </a:r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6186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7DC678-4707-98D0-0C1E-5D5D09043A4B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C9BC992-4BFC-34C7-C7C1-7FF777187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309129"/>
              </p:ext>
            </p:extLst>
          </p:nvPr>
        </p:nvGraphicFramePr>
        <p:xfrm>
          <a:off x="124810" y="794844"/>
          <a:ext cx="4580114" cy="5951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8506">
                  <a:extLst>
                    <a:ext uri="{9D8B030D-6E8A-4147-A177-3AD203B41FA5}">
                      <a16:colId xmlns:a16="http://schemas.microsoft.com/office/drawing/2014/main" val="1898821557"/>
                    </a:ext>
                  </a:extLst>
                </a:gridCol>
                <a:gridCol w="1359650">
                  <a:extLst>
                    <a:ext uri="{9D8B030D-6E8A-4147-A177-3AD203B41FA5}">
                      <a16:colId xmlns:a16="http://schemas.microsoft.com/office/drawing/2014/main" val="2089006933"/>
                    </a:ext>
                  </a:extLst>
                </a:gridCol>
                <a:gridCol w="2441958">
                  <a:extLst>
                    <a:ext uri="{9D8B030D-6E8A-4147-A177-3AD203B41FA5}">
                      <a16:colId xmlns:a16="http://schemas.microsoft.com/office/drawing/2014/main" val="514663372"/>
                    </a:ext>
                  </a:extLst>
                </a:gridCol>
              </a:tblGrid>
              <a:tr h="2586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변수</a:t>
                      </a:r>
                      <a:r>
                        <a:rPr lang="ko-KR" altLang="en-US" sz="1050" b="1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ko-KR" altLang="en-US" sz="1050" b="1" i="0" u="none" strike="noStrike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항목명​</a:t>
                      </a:r>
                      <a:endParaRPr lang="ko-KR" altLang="en-US" sz="1050" b="1" i="0" u="none" strike="noStrike">
                        <a:solidFill>
                          <a:schemeClr val="bg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항목 의미​</a:t>
                      </a:r>
                      <a:r>
                        <a:rPr lang="ko-KR" altLang="en-US" sz="1050" b="1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ko-KR" altLang="en-US" sz="1050" b="1">
                        <a:solidFill>
                          <a:schemeClr val="bg1"/>
                        </a:solidFill>
                      </a:endParaRPr>
                    </a:p>
                  </a:txBody>
                  <a:tcPr marL="3920" marR="3920" marT="39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78309"/>
                  </a:ext>
                </a:extLst>
              </a:tr>
              <a:tr h="166249"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/>
                          </a:solidFill>
                          <a:effectLst/>
                        </a:rPr>
                        <a:t>기존</a:t>
                      </a:r>
                      <a:r>
                        <a:rPr lang="en-US" altLang="ko-KR" sz="1050" b="1" u="none" strike="noStrike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b="1" u="none" strike="noStrike">
                          <a:solidFill>
                            <a:schemeClr val="tx1"/>
                          </a:solidFill>
                          <a:effectLst/>
                        </a:rPr>
                        <a:t>변수</a:t>
                      </a:r>
                      <a:endParaRPr lang="en-US" sz="1050" b="1" u="none" strike="noStrike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idUser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고객</a:t>
                      </a:r>
                      <a:r>
                        <a:rPr lang="en-US" sz="1050" u="none" strike="noStrike">
                          <a:effectLst/>
                        </a:rPr>
                        <a:t>ID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802151273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idPOS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주문</a:t>
                      </a:r>
                      <a:r>
                        <a:rPr lang="en-US" altLang="ko-KR" sz="1050" u="none" strike="noStrike">
                          <a:effectLst/>
                        </a:rPr>
                        <a:t>/</a:t>
                      </a:r>
                      <a:r>
                        <a:rPr lang="ko-KR" altLang="en-US" sz="1050" u="none" strike="noStrike">
                          <a:effectLst/>
                        </a:rPr>
                        <a:t>판매 </a:t>
                      </a:r>
                      <a:r>
                        <a:rPr lang="en-US" sz="1050" u="none" strike="noStrike">
                          <a:effectLst/>
                        </a:rPr>
                        <a:t>ID</a:t>
                      </a:r>
                      <a:endParaRPr 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79433851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SalesDT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주문일자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시각 포함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885267749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SalesDate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판매일자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873111264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SalesYear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판매연도</a:t>
                      </a:r>
                      <a:endParaRPr lang="ko-KR" alt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558131091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SalesYearMonth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판매연월</a:t>
                      </a:r>
                      <a:endParaRPr lang="ko-KR" alt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354781690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SalesDow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err="1">
                          <a:effectLst/>
                        </a:rPr>
                        <a:t>판매요일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183315809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SalesHour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판매시각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987820460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ItemName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판매상품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277234197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Gender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성별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680040570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ItemNameLarge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상품명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대분류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39943312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ItemNameMiddle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상품명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중분류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29154594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Price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판매가격</a:t>
                      </a:r>
                      <a:r>
                        <a:rPr lang="en-US" altLang="ko-KR" sz="1050" u="none" strike="noStrike">
                          <a:effectLst/>
                        </a:rPr>
                        <a:t>(</a:t>
                      </a:r>
                      <a:r>
                        <a:rPr lang="ko-KR" altLang="en-US" sz="1050" u="none" strike="noStrike">
                          <a:effectLst/>
                        </a:rPr>
                        <a:t>원</a:t>
                      </a:r>
                      <a:r>
                        <a:rPr lang="en-US" altLang="ko-KR" sz="1050" u="none" strike="noStrike">
                          <a:effectLst/>
                        </a:rPr>
                        <a:t>)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173062921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TempAvg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평균기온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12805889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hourRainfall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err="1">
                          <a:effectLst/>
                        </a:rPr>
                        <a:t>강수계속시간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4151463823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RainfallAmount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 err="1">
                          <a:effectLst/>
                        </a:rPr>
                        <a:t>일강수량</a:t>
                      </a:r>
                      <a:endParaRPr lang="ko-KR" altLang="en-US" sz="1050" b="1" i="0" u="none" strike="noStrike" dirty="0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642736081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HumidAvg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>
                          <a:effectLst/>
                        </a:rPr>
                        <a:t>평균 상대습도</a:t>
                      </a:r>
                      <a:endParaRPr lang="ko-KR" altLang="en-US" sz="1050" b="1" i="0" u="none" strike="noStrike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4028637985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SnowloadMax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u="none" strike="noStrike" dirty="0">
                          <a:effectLst/>
                        </a:rPr>
                        <a:t>일 </a:t>
                      </a:r>
                      <a:r>
                        <a:rPr lang="ko-KR" altLang="en-US" sz="1050" u="none" strike="noStrike" dirty="0" err="1">
                          <a:effectLst/>
                        </a:rPr>
                        <a:t>최심신적설</a:t>
                      </a:r>
                      <a:r>
                        <a:rPr lang="ko-KR" altLang="en-US" sz="1050" u="none" strike="noStrike" dirty="0">
                          <a:effectLst/>
                        </a:rPr>
                        <a:t> 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650534357"/>
                  </a:ext>
                </a:extLst>
              </a:tr>
              <a:tr h="166249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solidFill>
                            <a:schemeClr val="tx1"/>
                          </a:solidFill>
                          <a:effectLst/>
                        </a:rPr>
                        <a:t>파생 변수</a:t>
                      </a:r>
                      <a:endParaRPr lang="ko-KR" altLang="en-US" sz="1050" b="1" i="0" u="none" strike="noStrike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RAIN_STRENGTH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비의 세기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066815777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SNOW_NOSNOW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적설 여부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72613535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WEATHER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날씨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3414984444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Grade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고객 등급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619988818"/>
                  </a:ext>
                </a:extLst>
              </a:tr>
              <a:tr h="2568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DAY_CT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일별 </a:t>
                      </a:r>
                      <a:r>
                        <a:rPr lang="ko-KR" altLang="en-US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객단가</a:t>
                      </a:r>
                      <a:endParaRPr lang="ko-KR" alt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836806984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DAY_AMOUNT</a:t>
                      </a:r>
                      <a:endParaRPr lang="ko-KR" altLang="en-US" sz="1050" u="none" strike="noStrike">
                        <a:effectLst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일일 판매량 (목표변수)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187735636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MONTH_AMOUNT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월간 판매량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4058134754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SalesDow_num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요일 수치형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99932338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SalesYearDow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판매연도와 요일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2117423736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DOW_AMOUNT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err="1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요일별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 매출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413174365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HOUR_AMOUNT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시간대별 매출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1656538422"/>
                  </a:ext>
                </a:extLst>
              </a:tr>
              <a:tr h="1662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err="1">
                          <a:effectLst/>
                        </a:rPr>
                        <a:t>AgeGroup_num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3920" marR="3920" marT="3920" marB="23521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연령대</a:t>
                      </a:r>
                    </a:p>
                  </a:txBody>
                  <a:tcPr marL="3920" marR="3920" marT="3920" marB="23521" anchor="ctr"/>
                </a:tc>
                <a:extLst>
                  <a:ext uri="{0D108BD9-81ED-4DB2-BD59-A6C34878D82A}">
                    <a16:rowId xmlns:a16="http://schemas.microsoft.com/office/drawing/2014/main" val="97904926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5453C45-FCC8-B9CE-E107-2108592D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113705"/>
              </p:ext>
            </p:extLst>
          </p:nvPr>
        </p:nvGraphicFramePr>
        <p:xfrm>
          <a:off x="4808482" y="794844"/>
          <a:ext cx="6792746" cy="5944112"/>
        </p:xfrm>
        <a:graphic>
          <a:graphicData uri="http://schemas.openxmlformats.org/drawingml/2006/table">
            <a:tbl>
              <a:tblPr/>
              <a:tblGrid>
                <a:gridCol w="1090326">
                  <a:extLst>
                    <a:ext uri="{9D8B030D-6E8A-4147-A177-3AD203B41FA5}">
                      <a16:colId xmlns:a16="http://schemas.microsoft.com/office/drawing/2014/main" val="551170137"/>
                    </a:ext>
                  </a:extLst>
                </a:gridCol>
                <a:gridCol w="3499957">
                  <a:extLst>
                    <a:ext uri="{9D8B030D-6E8A-4147-A177-3AD203B41FA5}">
                      <a16:colId xmlns:a16="http://schemas.microsoft.com/office/drawing/2014/main" val="1719398019"/>
                    </a:ext>
                  </a:extLst>
                </a:gridCol>
                <a:gridCol w="2202463">
                  <a:extLst>
                    <a:ext uri="{9D8B030D-6E8A-4147-A177-3AD203B41FA5}">
                      <a16:colId xmlns:a16="http://schemas.microsoft.com/office/drawing/2014/main" val="1536112935"/>
                    </a:ext>
                  </a:extLst>
                </a:gridCol>
              </a:tblGrid>
              <a:tr h="418027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</a:rPr>
                        <a:t>고객</a:t>
                      </a:r>
                      <a:endParaRPr lang="ko-KR" altLang="en-US" sz="1600" b="1" err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특정 월</a:t>
                      </a:r>
                      <a:r>
                        <a:rPr lang="en-US" altLang="ko-KR" sz="1200" b="0"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요일</a:t>
                      </a:r>
                      <a:r>
                        <a:rPr lang="en-US" altLang="ko-KR" sz="1200" b="0"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시간대의 매출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>
                          <a:effectLst/>
                          <a:latin typeface="Malgun Gothic"/>
                          <a:ea typeface="Malgun Gothic"/>
                        </a:rPr>
                        <a:t>추세 분석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>
                          <a:effectLst/>
                          <a:latin typeface="Malgun Gothic"/>
                          <a:ea typeface="Malgun Gothic"/>
                        </a:rPr>
                        <a:t>회귀 분석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718437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고객 </a:t>
                      </a:r>
                      <a:r>
                        <a:rPr lang="ko-KR" altLang="en-US" sz="1200" b="0" err="1">
                          <a:effectLst/>
                          <a:latin typeface="Malgun Gothic"/>
                          <a:ea typeface="Malgun Gothic"/>
                        </a:rPr>
                        <a:t>특성별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 시계열적 매출 변화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682532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상품 유형별 시계열적 매출 변화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516300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유사 특성을 가진 </a:t>
                      </a:r>
                      <a:r>
                        <a:rPr lang="ko-KR" altLang="en-US" sz="1200" b="0" err="1">
                          <a:effectLst/>
                          <a:latin typeface="Malgun Gothic"/>
                          <a:ea typeface="Malgun Gothic"/>
                        </a:rPr>
                        <a:t>고객군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 별 방문빈도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막대 그래프 분석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K-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means</a:t>
                      </a:r>
                      <a:endParaRPr lang="ko-KR" altLang="en-US" sz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Random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Forest</a:t>
                      </a:r>
                      <a:endParaRPr lang="ko-KR" altLang="en-US" sz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Decision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Tree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Gradient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Boosting</a:t>
                      </a:r>
                      <a:endParaRPr lang="ko-KR" altLang="en-US" sz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354172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유사 특성을 가진 </a:t>
                      </a:r>
                      <a:r>
                        <a:rPr lang="ko-KR" altLang="en-US" sz="1200" b="0" err="1">
                          <a:effectLst/>
                          <a:latin typeface="Malgun Gothic"/>
                          <a:ea typeface="Malgun Gothic"/>
                        </a:rPr>
                        <a:t>고객군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 별 </a:t>
                      </a:r>
                      <a:r>
                        <a:rPr lang="ko-KR" altLang="en-US" sz="1200" b="0" err="1">
                          <a:effectLst/>
                          <a:latin typeface="Malgun Gothic"/>
                          <a:ea typeface="Malgun Gothic"/>
                        </a:rPr>
                        <a:t>객단가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537304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특정 월</a:t>
                      </a:r>
                      <a:r>
                        <a:rPr lang="en-US" altLang="ko-KR" sz="1200" b="0"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요일</a:t>
                      </a:r>
                      <a:r>
                        <a:rPr lang="en-US" altLang="ko-KR" sz="1200" b="0">
                          <a:effectLst/>
                          <a:latin typeface="Malgun Gothic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시간대별 최다 판매 품목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상관분석(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HeatMap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)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Random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Forest</a:t>
                      </a:r>
                      <a:endParaRPr lang="ko-KR" altLang="en-US" sz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Decision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Tree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Gradient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Boosting</a:t>
                      </a:r>
                      <a:endParaRPr lang="ko-KR" altLang="en-US" sz="120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47581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고객 </a:t>
                      </a:r>
                      <a:r>
                        <a:rPr lang="ko-KR" altLang="en-US" sz="1200" b="0" err="1">
                          <a:effectLst/>
                          <a:latin typeface="Malgun Gothic"/>
                          <a:ea typeface="Malgun Gothic"/>
                        </a:rPr>
                        <a:t>특성별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 최다 판매 품목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19253"/>
                  </a:ext>
                </a:extLst>
              </a:tr>
              <a:tr h="41802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</a:rPr>
                        <a:t>시기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>
                          <a:effectLst/>
                          <a:latin typeface="Malgun Gothic"/>
                          <a:ea typeface="Malgun Gothic"/>
                        </a:rPr>
                        <a:t>월</a:t>
                      </a:r>
                      <a:r>
                        <a:rPr lang="en-US" altLang="ko-KR" sz="1200" b="0" i="0" u="none" strike="noStrike" noProof="0">
                          <a:effectLst/>
                          <a:latin typeface="Malgun Gothic"/>
                          <a:ea typeface="맑은 고딕"/>
                        </a:rPr>
                        <a:t>/</a:t>
                      </a:r>
                      <a:r>
                        <a:rPr lang="ko-KR" altLang="en-US" sz="1200" b="0" i="0" u="none" strike="noStrike" noProof="0">
                          <a:effectLst/>
                          <a:latin typeface="Malgun Gothic"/>
                          <a:ea typeface="Malgun Gothic"/>
                        </a:rPr>
                        <a:t>요일</a:t>
                      </a:r>
                      <a:r>
                        <a:rPr lang="en-US" altLang="ko-KR" sz="1200" b="0" i="0" u="none" strike="noStrike" noProof="0">
                          <a:effectLst/>
                          <a:latin typeface="Malgun Gothic"/>
                          <a:ea typeface="맑은 고딕"/>
                        </a:rPr>
                        <a:t>/</a:t>
                      </a:r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시간대별 일일 매출 변화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추세 분석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회귀 분석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7114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성별/연령의 월별 시계열적 일일 매출 변화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93842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200" b="0">
                          <a:effectLst/>
                          <a:latin typeface="Malgun Gothic"/>
                          <a:ea typeface="Malgun Gothic"/>
                        </a:rPr>
                        <a:t>성별/연령의 시간대별 일일 매출 변화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491748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sz="1200" b="0" i="0" u="none" strike="noStrike" noProof="0">
                          <a:effectLst/>
                          <a:latin typeface="Malgun Gothic"/>
                          <a:ea typeface="Malgun Gothic"/>
                        </a:rPr>
                        <a:t>상품유형별 시계열적 매출 변화 파악</a:t>
                      </a:r>
                      <a:endParaRPr lang="ko-KR" sz="1200" b="0">
                        <a:latin typeface="Malgun Gothic"/>
                        <a:ea typeface="Malgun Gothic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045316"/>
                  </a:ext>
                </a:extLst>
              </a:tr>
              <a:tr h="41802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600" b="1">
                          <a:solidFill>
                            <a:schemeClr val="bg1"/>
                          </a:solidFill>
                          <a:effectLst/>
                        </a:rPr>
                        <a:t>기상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200" err="1">
                          <a:effectLst/>
                          <a:latin typeface="Malgun Gothic"/>
                          <a:ea typeface="Malgun Gothic"/>
                        </a:rPr>
                        <a:t>날씨별</a:t>
                      </a:r>
                      <a:r>
                        <a:rPr lang="ko-KR" altLang="en-US" sz="1200">
                          <a:effectLst/>
                          <a:latin typeface="Malgun Gothic"/>
                          <a:ea typeface="Malgun Gothic"/>
                        </a:rPr>
                        <a:t> 최다 판매 품목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 rtl="0">
                        <a:buNone/>
                      </a:pP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상관 분석(</a:t>
                      </a:r>
                      <a:r>
                        <a:rPr lang="ko-KR" altLang="en-US" sz="120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HeatMap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)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Random</a:t>
                      </a:r>
                      <a:r>
                        <a:rPr lang="ko-KR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Forest</a:t>
                      </a:r>
                      <a:endParaRPr lang="ko-KR" sz="1200" b="0" i="0" u="none" strike="noStrike" noProof="0">
                        <a:solidFill>
                          <a:schemeClr val="tx1"/>
                        </a:solidFill>
                        <a:effectLst/>
                        <a:latin typeface="Malgun Gothic"/>
                        <a:ea typeface="Malgun Gothic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Decision</a:t>
                      </a:r>
                      <a:r>
                        <a:rPr lang="ko-KR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 Tree</a:t>
                      </a:r>
                    </a:p>
                    <a:p>
                      <a:pPr lvl="0" algn="l">
                        <a:buNone/>
                      </a:pP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Gradient</a:t>
                      </a:r>
                      <a:r>
                        <a:rPr lang="ko-KR" sz="1200" b="0" i="0" u="none" strike="noStrike" noProof="0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 </a:t>
                      </a:r>
                      <a:r>
                        <a:rPr lang="ko-KR" sz="12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Malgun Gothic"/>
                          <a:ea typeface="Malgun Gothic"/>
                        </a:rPr>
                        <a:t>Boosting</a:t>
                      </a:r>
                      <a:endParaRPr lang="ko-KR" sz="120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02802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u="none" strike="noStrike" noProof="0">
                          <a:effectLst/>
                          <a:latin typeface="Malgun Gothic"/>
                          <a:ea typeface="Malgun Gothic"/>
                        </a:rPr>
                        <a:t>비의 강도에 따른 매출변동이 가장 큰 품목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 altLang="en-US" sz="1100">
                        <a:effectLst/>
                      </a:endParaRP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702427"/>
                  </a:ext>
                </a:extLst>
              </a:tr>
              <a:tr h="4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>
                          <a:effectLst/>
                          <a:latin typeface="Malgun Gothic"/>
                          <a:ea typeface="Malgun Gothic"/>
                        </a:rPr>
                        <a:t>시간대에 따른 매출변동이 가장 큰 품목 파악</a:t>
                      </a:r>
                    </a:p>
                  </a:txBody>
                  <a:tcPr marL="10042" marR="10042" marT="6694" marB="669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5821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26B79C-14DE-31DC-8526-E1F5C92FA3FD}"/>
              </a:ext>
            </a:extLst>
          </p:cNvPr>
          <p:cNvSpPr txBox="1"/>
          <p:nvPr/>
        </p:nvSpPr>
        <p:spPr>
          <a:xfrm>
            <a:off x="1073552" y="93842"/>
            <a:ext cx="3638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분석계획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CF8E0FF-E0A7-8F11-3431-0F39B689D34E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10">
            <a:extLst>
              <a:ext uri="{FF2B5EF4-FFF2-40B4-BE49-F238E27FC236}">
                <a16:creationId xmlns:a16="http://schemas.microsoft.com/office/drawing/2014/main" id="{F551B6CB-4CB6-99CF-7541-E640E52A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88AD1B-9C0F-7B61-09F2-C82908DC61BC}"/>
              </a:ext>
            </a:extLst>
          </p:cNvPr>
          <p:cNvSpPr/>
          <p:nvPr/>
        </p:nvSpPr>
        <p:spPr>
          <a:xfrm>
            <a:off x="824695" y="5404820"/>
            <a:ext cx="3169591" cy="21464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A9549D-8E0D-9404-B75D-F406E2EFA363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noFill/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4/15 </a:t>
            </a:r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22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415131" y="4240205"/>
            <a:ext cx="1143008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시간대에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따른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매출</a:t>
            </a:r>
            <a:r>
              <a:rPr lang="en-US" altLang="ko-KR" sz="1600" b="1">
                <a:ea typeface="맑은 고딕"/>
              </a:rPr>
              <a:t>&gt;</a:t>
            </a:r>
          </a:p>
          <a:p>
            <a:pPr algn="ctr"/>
            <a:r>
              <a:rPr lang="ko-KR" altLang="en-US" sz="1600">
                <a:ea typeface="맑은 고딕"/>
              </a:rPr>
              <a:t>2020년, 2021년 모두 출근(8시), 퇴근(18시) 시간대에 매출 급증</a:t>
            </a:r>
          </a:p>
          <a:p>
            <a:pPr algn="ctr"/>
            <a:endParaRPr lang="ko-KR" altLang="en-US" sz="1600">
              <a:solidFill>
                <a:srgbClr val="000000"/>
              </a:solidFill>
              <a:ea typeface="맑은 고딕"/>
            </a:endParaRPr>
          </a:p>
          <a:p>
            <a:pPr algn="ctr"/>
            <a:endParaRPr lang="ko-KR" altLang="en-US" sz="1600">
              <a:ea typeface="맑은 고딕"/>
            </a:endParaRPr>
          </a:p>
          <a:p>
            <a:pPr algn="ctr"/>
            <a:r>
              <a:rPr lang="ko-KR" altLang="en-US" sz="1600" b="1">
                <a:ea typeface="맑은 고딕"/>
              </a:rPr>
              <a:t>&lt;</a:t>
            </a:r>
            <a:r>
              <a:rPr lang="ko-KR" sz="1600" b="1">
                <a:latin typeface="Malgun Gothic"/>
                <a:ea typeface="Malgun Gothic"/>
              </a:rPr>
              <a:t>연령별 시간대에 따른 매출</a:t>
            </a:r>
            <a:r>
              <a:rPr lang="ko-KR" altLang="en-US" sz="1600" b="1">
                <a:ea typeface="맑은 고딕"/>
              </a:rPr>
              <a:t>&gt;</a:t>
            </a:r>
            <a:endParaRPr lang="ko-KR"/>
          </a:p>
          <a:p>
            <a:pPr algn="ctr"/>
            <a:r>
              <a:rPr lang="ko-KR" altLang="en-US" sz="1600">
                <a:ea typeface="맑은 고딕"/>
              </a:rPr>
              <a:t>2020년, 2021년 출근(8시), 퇴근(18시) 시간대 주 고객이 30대</a:t>
            </a:r>
            <a:r>
              <a:rPr lang="ko-KR" altLang="en-US" sz="1600">
                <a:solidFill>
                  <a:srgbClr val="7030A0"/>
                </a:solidFill>
                <a:ea typeface="맑은 고딕"/>
              </a:rPr>
              <a:t>  </a:t>
            </a:r>
            <a:r>
              <a:rPr lang="ko-KR" altLang="en-US" sz="1600">
                <a:ea typeface="맑은 고딕"/>
              </a:rPr>
              <a:t> </a:t>
            </a:r>
            <a:endParaRPr lang="ko-KR"/>
          </a:p>
          <a:p>
            <a:pPr algn="ctr"/>
            <a:endParaRPr lang="en-US" altLang="ko-KR" sz="1600" b="1">
              <a:ea typeface="맑은 고딕"/>
            </a:endParaRPr>
          </a:p>
          <a:p>
            <a:pPr algn="ctr"/>
            <a:r>
              <a:rPr lang="en-US" altLang="ko-KR" sz="1600" b="1">
                <a:solidFill>
                  <a:srgbClr val="FF0000"/>
                </a:solidFill>
                <a:ea typeface="맑은 고딕"/>
              </a:rPr>
              <a:t>      </a:t>
            </a:r>
            <a:endParaRPr lang="en-US" altLang="ko-KR" sz="1600" b="1">
              <a:solidFill>
                <a:srgbClr val="000000"/>
              </a:solidFill>
              <a:ea typeface="맑은 고딕"/>
            </a:endParaRPr>
          </a:p>
          <a:p>
            <a:pPr algn="ctr"/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     출퇴근 시간대의 30대 직장인 객단가</a:t>
            </a:r>
            <a:r>
              <a:rPr lang="ko-KR" altLang="en-US" sz="1600" b="1">
                <a:ea typeface="맑은 고딕"/>
              </a:rPr>
              <a:t>를 끌어올리는 전략이 필요</a:t>
            </a:r>
            <a:endParaRPr lang="en-US" altLang="ko-KR" sz="1600" b="1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762232-E49B-BBF1-B3E5-8EAEFF9B2E97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C01CED7-AEBB-47E1-4680-EBE3838D53F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05250-77F2-E0CF-901A-9FE7D4151C20}"/>
              </a:ext>
            </a:extLst>
          </p:cNvPr>
          <p:cNvSpPr txBox="1"/>
          <p:nvPr/>
        </p:nvSpPr>
        <p:spPr>
          <a:xfrm>
            <a:off x="1111651" y="112892"/>
            <a:ext cx="88287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1-1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출퇴근 시간대 매출 증대 전략 필요 - 고객</a:t>
            </a:r>
            <a:endParaRPr lang="ko-KR" altLang="en-US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490175-A088-2A2C-DA63-59CC35A116D1}"/>
              </a:ext>
            </a:extLst>
          </p:cNvPr>
          <p:cNvSpPr/>
          <p:nvPr/>
        </p:nvSpPr>
        <p:spPr>
          <a:xfrm>
            <a:off x="276944" y="4081013"/>
            <a:ext cx="11617085" cy="255988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28320B-5C10-11FE-73AF-54F4DF2334F3}"/>
              </a:ext>
            </a:extLst>
          </p:cNvPr>
          <p:cNvSpPr txBox="1"/>
          <p:nvPr/>
        </p:nvSpPr>
        <p:spPr>
          <a:xfrm>
            <a:off x="2046075" y="879897"/>
            <a:ext cx="2512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600">
                <a:ea typeface="맑은 고딕"/>
              </a:rPr>
              <a:t>① &lt;시간대별 매출&gt;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283DF8-5A1B-FB02-4312-96DABC9154E0}"/>
              </a:ext>
            </a:extLst>
          </p:cNvPr>
          <p:cNvSpPr txBox="1"/>
          <p:nvPr/>
        </p:nvSpPr>
        <p:spPr>
          <a:xfrm>
            <a:off x="7119786" y="915730"/>
            <a:ext cx="337759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600">
                <a:ea typeface="맑은 고딕"/>
              </a:rPr>
              <a:t>② &lt;연령별 시간대에 따른 매출&gt;</a:t>
            </a:r>
          </a:p>
        </p:txBody>
      </p:sp>
      <p:pic>
        <p:nvPicPr>
          <p:cNvPr id="60" name="그림 60">
            <a:extLst>
              <a:ext uri="{FF2B5EF4-FFF2-40B4-BE49-F238E27FC236}">
                <a16:creationId xmlns:a16="http://schemas.microsoft.com/office/drawing/2014/main" id="{A6640B56-A012-B334-F1AE-0A7697E17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753" y="1214314"/>
            <a:ext cx="5038710" cy="2861511"/>
          </a:xfrm>
          <a:prstGeom prst="rect">
            <a:avLst/>
          </a:prstGeom>
        </p:spPr>
      </p:pic>
      <p:pic>
        <p:nvPicPr>
          <p:cNvPr id="63" name="그림 63">
            <a:extLst>
              <a:ext uri="{FF2B5EF4-FFF2-40B4-BE49-F238E27FC236}">
                <a16:creationId xmlns:a16="http://schemas.microsoft.com/office/drawing/2014/main" id="{AFB76A31-A38E-45FD-04F5-AF3F8461E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62" y="1213336"/>
            <a:ext cx="4683526" cy="2866708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206BCAD-8FC6-151F-0993-6F6BDBEB5F29}"/>
              </a:ext>
            </a:extLst>
          </p:cNvPr>
          <p:cNvSpPr/>
          <p:nvPr/>
        </p:nvSpPr>
        <p:spPr>
          <a:xfrm>
            <a:off x="3044952" y="6262218"/>
            <a:ext cx="213275" cy="16943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10">
            <a:extLst>
              <a:ext uri="{FF2B5EF4-FFF2-40B4-BE49-F238E27FC236}">
                <a16:creationId xmlns:a16="http://schemas.microsoft.com/office/drawing/2014/main" id="{CC17B6AA-3A9B-AEA8-C50F-012E220BB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3F805CC-60FB-9E5A-72E9-E775C4AAFEFE}"/>
              </a:ext>
            </a:extLst>
          </p:cNvPr>
          <p:cNvSpPr/>
          <p:nvPr/>
        </p:nvSpPr>
        <p:spPr>
          <a:xfrm rot="10800000">
            <a:off x="2326738" y="1398948"/>
            <a:ext cx="683567" cy="2213093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A6796AA-B498-827C-6FEA-F7DE86CB6AF3}"/>
              </a:ext>
            </a:extLst>
          </p:cNvPr>
          <p:cNvSpPr/>
          <p:nvPr/>
        </p:nvSpPr>
        <p:spPr>
          <a:xfrm rot="10800000">
            <a:off x="4022187" y="1398947"/>
            <a:ext cx="540692" cy="2279768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9F892B8-481C-AF07-C633-1BFA04E84377}"/>
              </a:ext>
            </a:extLst>
          </p:cNvPr>
          <p:cNvSpPr/>
          <p:nvPr/>
        </p:nvSpPr>
        <p:spPr>
          <a:xfrm rot="10800000">
            <a:off x="7822663" y="1398948"/>
            <a:ext cx="550217" cy="2174993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9F66B35-8BAD-D1E3-F382-431CBAF6E26F}"/>
              </a:ext>
            </a:extLst>
          </p:cNvPr>
          <p:cNvSpPr/>
          <p:nvPr/>
        </p:nvSpPr>
        <p:spPr>
          <a:xfrm rot="10800000">
            <a:off x="9546688" y="1370372"/>
            <a:ext cx="550217" cy="2232143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020D5F6-189E-CD32-F9F0-6D1514AEFB90}"/>
              </a:ext>
            </a:extLst>
          </p:cNvPr>
          <p:cNvCxnSpPr/>
          <p:nvPr/>
        </p:nvCxnSpPr>
        <p:spPr>
          <a:xfrm flipH="1">
            <a:off x="8432970" y="1355561"/>
            <a:ext cx="540462" cy="161184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2C15AD-F50C-8BB2-F5F7-D4EDF49FD360}"/>
              </a:ext>
            </a:extLst>
          </p:cNvPr>
          <p:cNvSpPr txBox="1"/>
          <p:nvPr/>
        </p:nvSpPr>
        <p:spPr>
          <a:xfrm>
            <a:off x="9034218" y="1202975"/>
            <a:ext cx="86466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i="1">
                <a:ea typeface="맑은 고딕"/>
              </a:rPr>
              <a:t>30대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F6CB4-A63E-C92F-7E22-C7780A9F9524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5/15 </a:t>
            </a:r>
            <a:endParaRPr lang="ko-KR" altLang="en-US" sz="1400">
              <a:latin typeface="맑은 고딕"/>
              <a:ea typeface="맑은 고딕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69A0A7E5-10B7-A8AA-54EB-F1683A133D38}"/>
              </a:ext>
            </a:extLst>
          </p:cNvPr>
          <p:cNvCxnSpPr>
            <a:cxnSpLocks/>
          </p:cNvCxnSpPr>
          <p:nvPr/>
        </p:nvCxnSpPr>
        <p:spPr>
          <a:xfrm flipH="1">
            <a:off x="4753312" y="1606218"/>
            <a:ext cx="359989" cy="80973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6FC463-200A-D077-654E-3AAD7E2DB42D}"/>
              </a:ext>
            </a:extLst>
          </p:cNvPr>
          <p:cNvSpPr txBox="1"/>
          <p:nvPr/>
        </p:nvSpPr>
        <p:spPr>
          <a:xfrm>
            <a:off x="5026258" y="1411969"/>
            <a:ext cx="8646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i="1">
                <a:ea typeface="맑은 고딕"/>
              </a:rPr>
              <a:t>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0BCB6-350E-5B44-E6E1-AE59D1011560}"/>
              </a:ext>
            </a:extLst>
          </p:cNvPr>
          <p:cNvSpPr txBox="1"/>
          <p:nvPr/>
        </p:nvSpPr>
        <p:spPr>
          <a:xfrm>
            <a:off x="4865837" y="2504837"/>
            <a:ext cx="8646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i="1">
                <a:ea typeface="맑은 고딕"/>
              </a:rPr>
              <a:t>2020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4C4A144-D9A5-D9DC-61FE-9A3B552F8B9C}"/>
              </a:ext>
            </a:extLst>
          </p:cNvPr>
          <p:cNvCxnSpPr>
            <a:cxnSpLocks/>
          </p:cNvCxnSpPr>
          <p:nvPr/>
        </p:nvCxnSpPr>
        <p:spPr>
          <a:xfrm flipH="1" flipV="1">
            <a:off x="4973891" y="2379006"/>
            <a:ext cx="149436" cy="179711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86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377031" y="3793891"/>
            <a:ext cx="11430081" cy="2739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ea typeface="맑은 고딕"/>
              </a:rPr>
              <a:t>&lt;</a:t>
            </a:r>
            <a:r>
              <a:rPr lang="en-US" altLang="ko-KR" sz="1600" b="1" err="1">
                <a:ea typeface="맑은 고딕"/>
              </a:rPr>
              <a:t>시간대에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따른</a:t>
            </a:r>
            <a:r>
              <a:rPr lang="en-US" altLang="ko-KR" sz="1600" b="1">
                <a:ea typeface="맑은 고딕"/>
              </a:rPr>
              <a:t> </a:t>
            </a:r>
            <a:r>
              <a:rPr lang="en-US" altLang="ko-KR" sz="1600" b="1" err="1">
                <a:ea typeface="맑은 고딕"/>
              </a:rPr>
              <a:t>매출</a:t>
            </a:r>
            <a:r>
              <a:rPr lang="en-US" altLang="ko-KR" sz="1600" b="1">
                <a:ea typeface="맑은 고딕"/>
              </a:rPr>
              <a:t>&gt;</a:t>
            </a:r>
          </a:p>
          <a:p>
            <a:pPr algn="ctr"/>
            <a:r>
              <a:rPr lang="ko-KR" altLang="en-US" sz="1600">
                <a:ea typeface="맑은 고딕"/>
              </a:rPr>
              <a:t>2020년 대비 2021년에 점심 시간대(12시)의 총 매출이 급감</a:t>
            </a:r>
          </a:p>
          <a:p>
            <a:pPr algn="ctr"/>
            <a:endParaRPr lang="ko-KR" altLang="en-US" sz="1600">
              <a:ea typeface="맑은 고딕"/>
            </a:endParaRPr>
          </a:p>
          <a:p>
            <a:pPr algn="ctr"/>
            <a:r>
              <a:rPr lang="ko-KR" altLang="en-US" sz="1600" b="1">
                <a:ea typeface="맑은 고딕"/>
              </a:rPr>
              <a:t>&lt;</a:t>
            </a:r>
            <a:r>
              <a:rPr lang="ko-KR" sz="1600" b="1">
                <a:latin typeface="Malgun Gothic"/>
                <a:ea typeface="Malgun Gothic"/>
              </a:rPr>
              <a:t>시간에 따른 상품 품목 매출</a:t>
            </a:r>
            <a:r>
              <a:rPr lang="ko-KR" altLang="en-US" sz="1600" b="1">
                <a:ea typeface="맑은 고딕"/>
              </a:rPr>
              <a:t>&gt;</a:t>
            </a:r>
            <a:endParaRPr lang="ko-KR" sz="1600" b="1">
              <a:ea typeface="맑은 고딕"/>
            </a:endParaRPr>
          </a:p>
          <a:p>
            <a:pPr algn="ctr"/>
            <a:r>
              <a:rPr lang="ko-KR" altLang="en-US" sz="1600">
                <a:ea typeface="맑은 고딕"/>
              </a:rPr>
              <a:t>2020년 대비 2021년에 점심 시간대(12시)의 가공 식품 매출이 급감 -&gt; 총 매출 급감의 주 원인이 가공 식품 매출의 급감</a:t>
            </a:r>
          </a:p>
          <a:p>
            <a:pPr algn="ctr"/>
            <a:endParaRPr lang="ko-KR" altLang="en-US" sz="1600">
              <a:ea typeface="맑은 고딕"/>
            </a:endParaRPr>
          </a:p>
          <a:p>
            <a:pPr algn="ctr"/>
            <a:r>
              <a:rPr lang="ko-KR" altLang="en-US" sz="1600" b="1">
                <a:ea typeface="맑은 고딕"/>
              </a:rPr>
              <a:t>&lt;</a:t>
            </a:r>
            <a:r>
              <a:rPr lang="ko-KR" sz="1600" b="1">
                <a:latin typeface="Malgun Gothic"/>
                <a:ea typeface="Malgun Gothic"/>
              </a:rPr>
              <a:t>연령별 시간대에 따른 매출</a:t>
            </a:r>
            <a:r>
              <a:rPr lang="ko-KR" altLang="en-US" sz="1600" b="1">
                <a:ea typeface="맑은 고딕"/>
              </a:rPr>
              <a:t>&gt;</a:t>
            </a:r>
          </a:p>
          <a:p>
            <a:pPr algn="ctr"/>
            <a:r>
              <a:rPr lang="ko-KR" altLang="en-US" sz="1600">
                <a:ea typeface="맑은 고딕"/>
              </a:rPr>
              <a:t>2020년 대비 2021년에 가공 식품 매출의 주 고객인 30대의 점심 시간대(12시) 이용이 부진</a:t>
            </a:r>
          </a:p>
          <a:p>
            <a:pPr algn="ctr"/>
            <a:endParaRPr lang="ko-KR" altLang="en-US" sz="1400">
              <a:ea typeface="맑은 고딕"/>
            </a:endParaRPr>
          </a:p>
          <a:p>
            <a:pPr algn="ctr"/>
            <a:endParaRPr lang="ko-KR" altLang="en-US" sz="1400">
              <a:ea typeface="맑은 고딕"/>
            </a:endParaRPr>
          </a:p>
          <a:p>
            <a:pPr algn="ctr"/>
            <a:r>
              <a:rPr lang="ko-KR" altLang="en-US" sz="1600" b="1">
                <a:ea typeface="맑은 고딕"/>
              </a:rPr>
              <a:t> 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   2020년 대비 2021년 </a:t>
            </a:r>
            <a:r>
              <a:rPr lang="en-US" altLang="ko-KR" sz="1600" b="1">
                <a:solidFill>
                  <a:srgbClr val="FF0000"/>
                </a:solidFill>
                <a:ea typeface="맑은 고딕"/>
              </a:rPr>
              <a:t>30</a:t>
            </a:r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대 직장인의 점심시간대 이용 부진</a:t>
            </a:r>
            <a:r>
              <a:rPr lang="ko-KR" altLang="en-US" sz="1600" b="1">
                <a:ea typeface="맑은 고딕"/>
              </a:rPr>
              <a:t>이 문제의 원인</a:t>
            </a:r>
            <a:endParaRPr lang="en-US" altLang="ko-KR" sz="1600" b="1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762232-E49B-BBF1-B3E5-8EAEFF9B2E97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C01CED7-AEBB-47E1-4680-EBE3838D53F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05250-77F2-E0CF-901A-9FE7D4151C20}"/>
              </a:ext>
            </a:extLst>
          </p:cNvPr>
          <p:cNvSpPr txBox="1"/>
          <p:nvPr/>
        </p:nvSpPr>
        <p:spPr>
          <a:xfrm>
            <a:off x="1111651" y="112892"/>
            <a:ext cx="88287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1-2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r>
              <a:rPr lang="ko-KR" altLang="en-US" sz="2800" b="1">
                <a:solidFill>
                  <a:schemeClr val="bg1"/>
                </a:solidFill>
                <a:ea typeface="맑은 고딕"/>
              </a:rPr>
              <a:t> </a:t>
            </a:r>
            <a:r>
              <a:rPr lang="ko-KR" altLang="ko-KR" b="1">
                <a:solidFill>
                  <a:schemeClr val="bg1"/>
                </a:solidFill>
                <a:ea typeface="맑은 고딕"/>
              </a:rPr>
              <a:t>점심</a:t>
            </a:r>
            <a:r>
              <a:rPr lang="en-US" altLang="ko-KR" b="1" i="0">
                <a:solidFill>
                  <a:srgbClr val="FFFFFF"/>
                </a:solidFill>
                <a:effectLst/>
                <a:ea typeface="맑은 고딕"/>
              </a:rPr>
              <a:t> </a:t>
            </a:r>
            <a:r>
              <a:rPr lang="ko-KR" altLang="ko-KR" b="1" i="0">
                <a:solidFill>
                  <a:srgbClr val="FFFFFF"/>
                </a:solidFill>
                <a:effectLst/>
                <a:ea typeface="맑은 고딕"/>
              </a:rPr>
              <a:t>시간대 30대 고객 이탈</a:t>
            </a:r>
            <a:r>
              <a:rPr lang="en-US" altLang="ko-KR" b="1" i="0">
                <a:solidFill>
                  <a:srgbClr val="FFFFFF"/>
                </a:solidFill>
                <a:effectLst/>
                <a:ea typeface="맑은 고딕"/>
              </a:rPr>
              <a:t> </a:t>
            </a:r>
            <a:r>
              <a:rPr lang="ko-KR" altLang="en-US" b="1" i="0">
                <a:solidFill>
                  <a:srgbClr val="FFFFFF"/>
                </a:solidFill>
                <a:effectLst/>
                <a:ea typeface="맑은 고딕"/>
              </a:rPr>
              <a:t>방지 전략 필요 </a:t>
            </a: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</a:rPr>
              <a:t>- 고객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endParaRPr lang="ko-KR" altLang="en-US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490175-A088-2A2C-DA63-59CC35A116D1}"/>
              </a:ext>
            </a:extLst>
          </p:cNvPr>
          <p:cNvSpPr/>
          <p:nvPr/>
        </p:nvSpPr>
        <p:spPr>
          <a:xfrm>
            <a:off x="286469" y="3661913"/>
            <a:ext cx="11617085" cy="299803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FFAB52-6DA8-504E-EFF9-2B311162023D}"/>
              </a:ext>
            </a:extLst>
          </p:cNvPr>
          <p:cNvSpPr txBox="1"/>
          <p:nvPr/>
        </p:nvSpPr>
        <p:spPr>
          <a:xfrm>
            <a:off x="618737" y="1112700"/>
            <a:ext cx="251226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400">
                <a:latin typeface="Malgun Gothic"/>
                <a:ea typeface="Malgun Gothic"/>
              </a:rPr>
              <a:t>① </a:t>
            </a:r>
            <a:r>
              <a:rPr lang="ko-KR" altLang="en-US" sz="1400">
                <a:ea typeface="맑은 고딕"/>
              </a:rPr>
              <a:t>&lt;시간대별 매출&gt;</a:t>
            </a:r>
            <a:endParaRPr lang="ko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431DDA-02E6-F9B0-4C3C-22829BFD639A}"/>
              </a:ext>
            </a:extLst>
          </p:cNvPr>
          <p:cNvSpPr txBox="1"/>
          <p:nvPr/>
        </p:nvSpPr>
        <p:spPr>
          <a:xfrm>
            <a:off x="2518747" y="1119957"/>
            <a:ext cx="34361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400">
                <a:latin typeface="Malgun Gothic"/>
                <a:ea typeface="Malgun Gothic"/>
              </a:rPr>
              <a:t>② </a:t>
            </a:r>
            <a:r>
              <a:rPr lang="ko-KR" altLang="en-US" sz="1400">
                <a:ea typeface="맑은 고딕"/>
              </a:rPr>
              <a:t>&lt;2020 시간에 따른  상품 품목 매출&gt;</a:t>
            </a:r>
            <a:endParaRPr lang="ko-KR" sz="1400"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AA74C-A1D9-D9C4-8466-76A06FD7B044}"/>
              </a:ext>
            </a:extLst>
          </p:cNvPr>
          <p:cNvSpPr txBox="1"/>
          <p:nvPr/>
        </p:nvSpPr>
        <p:spPr>
          <a:xfrm>
            <a:off x="9141343" y="1090021"/>
            <a:ext cx="310281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>
                <a:ea typeface="맑은 고딕"/>
              </a:rPr>
              <a:t>④ &lt;연령별 시간대에 따른 매출&gt;</a:t>
            </a:r>
          </a:p>
        </p:txBody>
      </p:sp>
      <p:pic>
        <p:nvPicPr>
          <p:cNvPr id="29" name="그림 58">
            <a:extLst>
              <a:ext uri="{FF2B5EF4-FFF2-40B4-BE49-F238E27FC236}">
                <a16:creationId xmlns:a16="http://schemas.microsoft.com/office/drawing/2014/main" id="{3F22ECAB-5F44-EC87-2EE9-423C26B6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7" y="1460593"/>
            <a:ext cx="3547532" cy="1959847"/>
          </a:xfrm>
          <a:prstGeom prst="rect">
            <a:avLst/>
          </a:prstGeom>
        </p:spPr>
      </p:pic>
      <p:pic>
        <p:nvPicPr>
          <p:cNvPr id="31" name="그림 59">
            <a:extLst>
              <a:ext uri="{FF2B5EF4-FFF2-40B4-BE49-F238E27FC236}">
                <a16:creationId xmlns:a16="http://schemas.microsoft.com/office/drawing/2014/main" id="{93DBD7E0-F585-7215-94D4-48FBBF15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509" y="1472875"/>
            <a:ext cx="3496733" cy="195433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407356C5-9DFD-A60B-1A4F-9D75ED95F8D8}"/>
              </a:ext>
            </a:extLst>
          </p:cNvPr>
          <p:cNvSpPr/>
          <p:nvPr/>
        </p:nvSpPr>
        <p:spPr>
          <a:xfrm rot="5400000">
            <a:off x="6625457" y="1326764"/>
            <a:ext cx="381769" cy="855037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60">
            <a:extLst>
              <a:ext uri="{FF2B5EF4-FFF2-40B4-BE49-F238E27FC236}">
                <a16:creationId xmlns:a16="http://schemas.microsoft.com/office/drawing/2014/main" id="{C75401D8-FE14-37B3-E351-32A625291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022" y="1421573"/>
            <a:ext cx="2929466" cy="208022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1367C1-3398-0548-D48F-C1921B702CA0}"/>
              </a:ext>
            </a:extLst>
          </p:cNvPr>
          <p:cNvSpPr/>
          <p:nvPr/>
        </p:nvSpPr>
        <p:spPr>
          <a:xfrm rot="10800000">
            <a:off x="10284115" y="1561713"/>
            <a:ext cx="500302" cy="1566236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63">
            <a:extLst>
              <a:ext uri="{FF2B5EF4-FFF2-40B4-BE49-F238E27FC236}">
                <a16:creationId xmlns:a16="http://schemas.microsoft.com/office/drawing/2014/main" id="{BE686484-EBF2-7F18-A963-43543A842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" y="1413957"/>
            <a:ext cx="2743200" cy="1953635"/>
          </a:xfrm>
          <a:prstGeom prst="rect">
            <a:avLst/>
          </a:prstGeom>
        </p:spPr>
      </p:pic>
      <p:pic>
        <p:nvPicPr>
          <p:cNvPr id="43" name="그림 10">
            <a:extLst>
              <a:ext uri="{FF2B5EF4-FFF2-40B4-BE49-F238E27FC236}">
                <a16:creationId xmlns:a16="http://schemas.microsoft.com/office/drawing/2014/main" id="{CF36A29A-9EA4-FBBA-4217-F9E78CD40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ABAE14-2C84-4DBB-EBB9-296356003C43}"/>
              </a:ext>
            </a:extLst>
          </p:cNvPr>
          <p:cNvSpPr txBox="1"/>
          <p:nvPr/>
        </p:nvSpPr>
        <p:spPr>
          <a:xfrm>
            <a:off x="5853857" y="1100907"/>
            <a:ext cx="334094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>
                <a:latin typeface="Malgun Gothic"/>
                <a:ea typeface="Malgun Gothic"/>
              </a:rPr>
              <a:t>③ </a:t>
            </a:r>
            <a:r>
              <a:rPr lang="ko-KR" altLang="en-US" sz="1400">
                <a:ea typeface="맑은 고딕"/>
              </a:rPr>
              <a:t>&lt;2021 시간에 따른 상품 품목 매출&gt;</a:t>
            </a:r>
            <a:endParaRPr lang="ko-KR" sz="140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AE670-5717-E7BD-3575-752FCF7EA49F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6/15 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949B12A-5042-F87F-0106-D6E7625965F0}"/>
              </a:ext>
            </a:extLst>
          </p:cNvPr>
          <p:cNvSpPr/>
          <p:nvPr/>
        </p:nvSpPr>
        <p:spPr>
          <a:xfrm>
            <a:off x="2519435" y="6255649"/>
            <a:ext cx="213275" cy="16943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70231D-1716-6E85-2910-68394E39DAB3}"/>
              </a:ext>
            </a:extLst>
          </p:cNvPr>
          <p:cNvCxnSpPr/>
          <p:nvPr/>
        </p:nvCxnSpPr>
        <p:spPr>
          <a:xfrm flipH="1">
            <a:off x="10799181" y="1646324"/>
            <a:ext cx="359989" cy="80973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6A794B-17B1-FDD0-362B-3CA71ACBE466}"/>
              </a:ext>
            </a:extLst>
          </p:cNvPr>
          <p:cNvSpPr txBox="1"/>
          <p:nvPr/>
        </p:nvSpPr>
        <p:spPr>
          <a:xfrm>
            <a:off x="11172390" y="1401943"/>
            <a:ext cx="864669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i="1">
                <a:ea typeface="맑은 고딕"/>
              </a:rPr>
              <a:t>30대</a:t>
            </a:r>
          </a:p>
        </p:txBody>
      </p:sp>
    </p:spTree>
    <p:extLst>
      <p:ext uri="{BB962C8B-B14F-4D97-AF65-F5344CB8AC3E}">
        <p14:creationId xmlns:p14="http://schemas.microsoft.com/office/powerpoint/2010/main" val="87288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4BBBB1-C0DD-D630-7075-9524DD361B67}"/>
              </a:ext>
            </a:extLst>
          </p:cNvPr>
          <p:cNvSpPr txBox="1"/>
          <p:nvPr/>
        </p:nvSpPr>
        <p:spPr>
          <a:xfrm>
            <a:off x="1261989" y="1046444"/>
            <a:ext cx="2512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>
                <a:latin typeface="Malgun Gothic"/>
                <a:ea typeface="Malgun Gothic"/>
              </a:rPr>
              <a:t>① </a:t>
            </a:r>
            <a:r>
              <a:rPr lang="ko-KR" altLang="en-US" sz="1600">
                <a:ea typeface="맑은 고딕"/>
              </a:rPr>
              <a:t>&lt;</a:t>
            </a:r>
            <a:r>
              <a:rPr lang="ko-KR" altLang="en-US" sz="1600" err="1">
                <a:ea typeface="맑은 고딕"/>
              </a:rPr>
              <a:t>요일별</a:t>
            </a:r>
            <a:r>
              <a:rPr lang="ko-KR" altLang="en-US" sz="1600">
                <a:ea typeface="맑은 고딕"/>
              </a:rPr>
              <a:t> 매출&gt;</a:t>
            </a:r>
            <a:endParaRPr lang="ko-KR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490499" y="4333353"/>
            <a:ext cx="1103955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latin typeface="Malgun Gothic"/>
                <a:ea typeface="맑은 고딕"/>
              </a:rPr>
              <a:t>&lt;</a:t>
            </a:r>
            <a:r>
              <a:rPr lang="en-US" altLang="ko-KR" sz="1600" b="1" err="1">
                <a:latin typeface="Malgun Gothic"/>
                <a:ea typeface="맑은 고딕"/>
              </a:rPr>
              <a:t>요일별</a:t>
            </a:r>
            <a:r>
              <a:rPr lang="en-US" altLang="ko-KR" sz="1600" b="1">
                <a:latin typeface="Malgun Gothic"/>
                <a:ea typeface="맑은 고딕"/>
              </a:rPr>
              <a:t> </a:t>
            </a:r>
            <a:r>
              <a:rPr lang="en-US" altLang="ko-KR" sz="1600" b="1" err="1">
                <a:latin typeface="Malgun Gothic"/>
                <a:ea typeface="맑은 고딕"/>
              </a:rPr>
              <a:t>매출</a:t>
            </a:r>
            <a:r>
              <a:rPr lang="en-US" altLang="ko-KR" sz="1600" b="1">
                <a:latin typeface="Malgun Gothic"/>
                <a:ea typeface="맑은 고딕"/>
              </a:rPr>
              <a:t>&gt;</a:t>
            </a:r>
          </a:p>
          <a:p>
            <a:pPr algn="ctr"/>
            <a:r>
              <a:rPr lang="ko-KR" altLang="en-US" sz="1600">
                <a:latin typeface="Malgun Gothic"/>
                <a:ea typeface="Malgun Gothic"/>
              </a:rPr>
              <a:t>평일 대비 수요일 매출이 급감</a:t>
            </a:r>
          </a:p>
          <a:p>
            <a:pPr algn="ctr"/>
            <a:r>
              <a:rPr lang="ko-KR" altLang="en-US" sz="1600">
                <a:latin typeface="Malgun Gothic"/>
                <a:ea typeface="Malgun Gothic"/>
              </a:rPr>
              <a:t>'수요일 가정의 날', '</a:t>
            </a:r>
            <a:r>
              <a:rPr lang="ko-KR" altLang="en-US" sz="1600" err="1">
                <a:latin typeface="Malgun Gothic"/>
                <a:ea typeface="Malgun Gothic"/>
              </a:rPr>
              <a:t>수다날</a:t>
            </a:r>
            <a:r>
              <a:rPr lang="ko-KR" altLang="en-US" sz="1600">
                <a:latin typeface="Malgun Gothic"/>
                <a:ea typeface="Malgun Gothic"/>
              </a:rPr>
              <a:t>(수요일은 다 먹는 날)' 등이 </a:t>
            </a:r>
            <a:r>
              <a:rPr lang="ko-KR" sz="1600">
                <a:latin typeface="Malgun Gothic"/>
                <a:ea typeface="Malgun Gothic"/>
              </a:rPr>
              <a:t>그 </a:t>
            </a:r>
            <a:r>
              <a:rPr lang="ko-KR" altLang="en-US" sz="1600">
                <a:latin typeface="Malgun Gothic"/>
                <a:ea typeface="Malgun Gothic"/>
              </a:rPr>
              <a:t>원인으로 추정</a:t>
            </a:r>
            <a:endParaRPr lang="ko-KR"/>
          </a:p>
          <a:p>
            <a:pPr algn="ctr"/>
            <a:endParaRPr lang="ko-KR" altLang="en-US" sz="1600" b="1">
              <a:latin typeface="Malgun Gothic"/>
              <a:ea typeface="Malgun Gothic"/>
            </a:endParaRPr>
          </a:p>
          <a:p>
            <a:pPr algn="ctr"/>
            <a:r>
              <a:rPr lang="ko-KR" altLang="en-US" sz="1600" b="1">
                <a:latin typeface="Malgun Gothic"/>
                <a:ea typeface="Malgun Gothic"/>
              </a:rPr>
              <a:t>&lt;요일</a:t>
            </a:r>
            <a:r>
              <a:rPr lang="ko-KR" sz="1600" b="1">
                <a:latin typeface="Malgun Gothic"/>
                <a:ea typeface="Malgun Gothic"/>
              </a:rPr>
              <a:t>에 따른 상품 품목 매출</a:t>
            </a:r>
            <a:r>
              <a:rPr lang="ko-KR" altLang="en-US" sz="1600" b="1">
                <a:latin typeface="Malgun Gothic"/>
                <a:ea typeface="Malgun Gothic"/>
              </a:rPr>
              <a:t>&gt;</a:t>
            </a:r>
            <a:endParaRPr lang="ko-KR" sz="1600" b="1">
              <a:latin typeface="Malgun Gothic"/>
              <a:ea typeface="Malgun Gothic"/>
            </a:endParaRPr>
          </a:p>
          <a:p>
            <a:pPr algn="ctr"/>
            <a:r>
              <a:rPr lang="ko-KR" altLang="en-US" sz="1600">
                <a:latin typeface="Malgun Gothic"/>
                <a:ea typeface="Malgun Gothic"/>
              </a:rPr>
              <a:t>수요일과 다른 평일을 비교한 결과, 식품의 하락율이 가장 큼</a:t>
            </a:r>
          </a:p>
          <a:p>
            <a:pPr algn="ctr"/>
            <a:endParaRPr lang="ko-KR" altLang="en-US" sz="1600">
              <a:latin typeface="Malgun Gothic"/>
              <a:ea typeface="Malgun Gothic"/>
            </a:endParaRPr>
          </a:p>
          <a:p>
            <a:pPr algn="ctr"/>
            <a:r>
              <a:rPr lang="ko-KR" altLang="en-US" sz="1600" b="1">
                <a:solidFill>
                  <a:srgbClr val="FF0000"/>
                </a:solidFill>
                <a:latin typeface="Malgun Gothic"/>
                <a:ea typeface="Malgun Gothic"/>
              </a:rPr>
              <a:t>수요일에 식품의 매출이 떨어진 것</a:t>
            </a:r>
            <a:r>
              <a:rPr lang="ko-KR" altLang="en-US" sz="1600" b="1">
                <a:latin typeface="Malgun Gothic"/>
                <a:ea typeface="Malgun Gothic"/>
              </a:rPr>
              <a:t>이 문제의 원인</a:t>
            </a: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324911-F48A-E566-D85C-B460EF120C53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C13252-CD39-B14B-98A2-4EE2D38EBA2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461ADB-CE48-32F1-5C55-F38247F92CA2}"/>
              </a:ext>
            </a:extLst>
          </p:cNvPr>
          <p:cNvSpPr txBox="1"/>
          <p:nvPr/>
        </p:nvSpPr>
        <p:spPr>
          <a:xfrm>
            <a:off x="4225957" y="1047633"/>
            <a:ext cx="386095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>
                <a:latin typeface="Malgun Gothic"/>
                <a:ea typeface="Malgun Gothic"/>
              </a:rPr>
              <a:t>② </a:t>
            </a:r>
            <a:r>
              <a:rPr lang="en-US" altLang="ko-KR" sz="1600">
                <a:ea typeface="Malgun Gothic"/>
              </a:rPr>
              <a:t>&lt;</a:t>
            </a:r>
            <a:r>
              <a:rPr lang="en-US" altLang="ko-KR" sz="1600" err="1">
                <a:ea typeface="Malgun Gothic"/>
              </a:rPr>
              <a:t>요일</a:t>
            </a:r>
            <a:r>
              <a:rPr lang="ko-KR" sz="1600">
                <a:ea typeface="Malgun Gothic"/>
              </a:rPr>
              <a:t>에 따른 상품 품목 매출</a:t>
            </a:r>
            <a:r>
              <a:rPr lang="en-US" altLang="ko-KR" sz="1600">
                <a:ea typeface="Malgun Gothic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B87E4A-D755-B20A-E91E-E4589F1F5269}"/>
              </a:ext>
            </a:extLst>
          </p:cNvPr>
          <p:cNvSpPr/>
          <p:nvPr/>
        </p:nvSpPr>
        <p:spPr>
          <a:xfrm>
            <a:off x="352159" y="4235384"/>
            <a:ext cx="11617085" cy="214078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A0D7C-9422-F9EA-3072-F1136F09DBA8}"/>
              </a:ext>
            </a:extLst>
          </p:cNvPr>
          <p:cNvSpPr txBox="1"/>
          <p:nvPr/>
        </p:nvSpPr>
        <p:spPr>
          <a:xfrm>
            <a:off x="10733172" y="244972"/>
            <a:ext cx="23456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</a:t>
            </a:r>
            <a:r>
              <a:rPr lang="ko-KR" altLang="en-US" sz="2000" b="1" err="1">
                <a:solidFill>
                  <a:schemeClr val="bg1"/>
                </a:solidFill>
                <a:latin typeface="맑은 고딕"/>
                <a:ea typeface="맑은 고딕"/>
              </a:rPr>
              <a:t>고객군</a:t>
            </a:r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CFE998-C2C4-AEB5-C76F-BC3A2EBF00F4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9C3F5BE-6D9E-02A9-6C8E-3ACFF888BF5E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D2289-19CC-8029-3A33-5E7C7C7796D1}"/>
              </a:ext>
            </a:extLst>
          </p:cNvPr>
          <p:cNvSpPr txBox="1"/>
          <p:nvPr/>
        </p:nvSpPr>
        <p:spPr>
          <a:xfrm>
            <a:off x="1111651" y="112892"/>
            <a:ext cx="882876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1-3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수요일 점심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저녁시간대 매출 감소 방지 전략 필요 - 고객</a:t>
            </a:r>
            <a:endParaRPr lang="ko-KR" altLang="en-US" sz="16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11">
            <a:extLst>
              <a:ext uri="{FF2B5EF4-FFF2-40B4-BE49-F238E27FC236}">
                <a16:creationId xmlns:a16="http://schemas.microsoft.com/office/drawing/2014/main" id="{8C560118-B3F1-4F4B-07CC-0A46C8BC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" y="1362970"/>
            <a:ext cx="4408749" cy="251618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35B4F6-88D2-B27C-5385-4A6A513C6303}"/>
              </a:ext>
            </a:extLst>
          </p:cNvPr>
          <p:cNvSpPr/>
          <p:nvPr/>
        </p:nvSpPr>
        <p:spPr>
          <a:xfrm>
            <a:off x="1560106" y="1487894"/>
            <a:ext cx="367672" cy="1935681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3">
            <a:extLst>
              <a:ext uri="{FF2B5EF4-FFF2-40B4-BE49-F238E27FC236}">
                <a16:creationId xmlns:a16="http://schemas.microsoft.com/office/drawing/2014/main" id="{3F107D0B-E1B8-39F5-97B3-4B0409CAA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405" y="1412281"/>
            <a:ext cx="4550056" cy="246025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1B3D42-98A8-F078-1B07-052E342EC465}"/>
              </a:ext>
            </a:extLst>
          </p:cNvPr>
          <p:cNvSpPr/>
          <p:nvPr/>
        </p:nvSpPr>
        <p:spPr>
          <a:xfrm>
            <a:off x="6005387" y="1584350"/>
            <a:ext cx="300153" cy="1848871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58">
            <a:extLst>
              <a:ext uri="{FF2B5EF4-FFF2-40B4-BE49-F238E27FC236}">
                <a16:creationId xmlns:a16="http://schemas.microsoft.com/office/drawing/2014/main" id="{8AEF48C7-F3F6-E66E-832B-874D85D49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777" y="1479884"/>
            <a:ext cx="4326410" cy="239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0FCC63-EE2B-64A4-978F-591E25FDE5AB}"/>
              </a:ext>
            </a:extLst>
          </p:cNvPr>
          <p:cNvSpPr txBox="1"/>
          <p:nvPr/>
        </p:nvSpPr>
        <p:spPr>
          <a:xfrm>
            <a:off x="7074778" y="1541166"/>
            <a:ext cx="92482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600" i="1" err="1">
                <a:ea typeface="맑은 고딕"/>
              </a:rPr>
              <a:t>식품류</a:t>
            </a:r>
            <a:endParaRPr lang="ko-KR" altLang="en-US" sz="1600" i="1">
              <a:ea typeface="맑은 고딕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BD9D0C-ED56-63E5-7DC1-A2E2344A1623}"/>
              </a:ext>
            </a:extLst>
          </p:cNvPr>
          <p:cNvCxnSpPr/>
          <p:nvPr/>
        </p:nvCxnSpPr>
        <p:spPr>
          <a:xfrm flipH="1">
            <a:off x="7061370" y="1847710"/>
            <a:ext cx="229361" cy="233373"/>
          </a:xfrm>
          <a:prstGeom prst="straightConnector1">
            <a:avLst/>
          </a:prstGeom>
          <a:ln>
            <a:solidFill>
              <a:srgbClr val="0A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0">
            <a:extLst>
              <a:ext uri="{FF2B5EF4-FFF2-40B4-BE49-F238E27FC236}">
                <a16:creationId xmlns:a16="http://schemas.microsoft.com/office/drawing/2014/main" id="{73E96907-D5FD-C2D9-1AB6-2F27E454F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C3BE68A-881D-1853-FAEE-7348D034A319}"/>
              </a:ext>
            </a:extLst>
          </p:cNvPr>
          <p:cNvSpPr/>
          <p:nvPr/>
        </p:nvSpPr>
        <p:spPr>
          <a:xfrm>
            <a:off x="3406573" y="6097911"/>
            <a:ext cx="213275" cy="16943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0DABB-2806-8E8E-04D4-F6FAF78D3D85}"/>
              </a:ext>
            </a:extLst>
          </p:cNvPr>
          <p:cNvSpPr txBox="1"/>
          <p:nvPr/>
        </p:nvSpPr>
        <p:spPr>
          <a:xfrm>
            <a:off x="7766218" y="1045991"/>
            <a:ext cx="457533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600">
                <a:latin typeface="Malgun Gothic"/>
                <a:ea typeface="Malgun Gothic"/>
              </a:rPr>
              <a:t>③</a:t>
            </a:r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en-US" altLang="ko-KR" sz="1600">
                <a:ea typeface="Malgun Gothic"/>
              </a:rPr>
              <a:t>&lt;</a:t>
            </a:r>
            <a:r>
              <a:rPr lang="en-US" altLang="ko-KR" sz="1600" err="1">
                <a:ea typeface="Malgun Gothic"/>
              </a:rPr>
              <a:t>판매시각에</a:t>
            </a:r>
            <a:r>
              <a:rPr lang="en-US" altLang="ko-KR" sz="1600">
                <a:ea typeface="Malgun Gothic"/>
              </a:rPr>
              <a:t> </a:t>
            </a:r>
            <a:r>
              <a:rPr lang="en-US" altLang="ko-KR" sz="1600" err="1">
                <a:ea typeface="Malgun Gothic"/>
              </a:rPr>
              <a:t>따른</a:t>
            </a:r>
            <a:r>
              <a:rPr lang="en-US" altLang="ko-KR" sz="1600">
                <a:ea typeface="Malgun Gothic"/>
              </a:rPr>
              <a:t> </a:t>
            </a:r>
            <a:r>
              <a:rPr lang="en-US" altLang="ko-KR" sz="1600" err="1">
                <a:ea typeface="Malgun Gothic"/>
              </a:rPr>
              <a:t>상품</a:t>
            </a:r>
            <a:r>
              <a:rPr lang="en-US" altLang="ko-KR" sz="1600">
                <a:ea typeface="Malgun Gothic"/>
              </a:rPr>
              <a:t> </a:t>
            </a:r>
            <a:r>
              <a:rPr lang="en-US" altLang="ko-KR" sz="1600" err="1">
                <a:ea typeface="Malgun Gothic"/>
              </a:rPr>
              <a:t>품목</a:t>
            </a:r>
            <a:r>
              <a:rPr lang="en-US" altLang="ko-KR" sz="1600">
                <a:ea typeface="Malgun Gothic"/>
              </a:rPr>
              <a:t> </a:t>
            </a:r>
            <a:r>
              <a:rPr lang="en-US" altLang="ko-KR" sz="1600" err="1">
                <a:ea typeface="Malgun Gothic"/>
              </a:rPr>
              <a:t>매출</a:t>
            </a:r>
            <a:r>
              <a:rPr lang="en-US" altLang="ko-KR" sz="1600">
                <a:ea typeface="Malgun Gothic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8D7DE-127E-BFFB-ABFA-22E0DE4824BC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7/15 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1E6550-E373-D79E-05DA-FDBF36E19F86}"/>
              </a:ext>
            </a:extLst>
          </p:cNvPr>
          <p:cNvSpPr/>
          <p:nvPr/>
        </p:nvSpPr>
        <p:spPr>
          <a:xfrm>
            <a:off x="11966575" y="1485900"/>
            <a:ext cx="219075" cy="222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526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E38C90-B2F5-0E54-1F4E-4F3204C1C37C}"/>
              </a:ext>
            </a:extLst>
          </p:cNvPr>
          <p:cNvSpPr txBox="1"/>
          <p:nvPr/>
        </p:nvSpPr>
        <p:spPr>
          <a:xfrm>
            <a:off x="10733172" y="244972"/>
            <a:ext cx="23456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</a:t>
            </a:r>
            <a:r>
              <a:rPr lang="ko-KR" altLang="en-US" sz="2000" b="1" err="1">
                <a:solidFill>
                  <a:schemeClr val="bg1"/>
                </a:solidFill>
                <a:latin typeface="맑은 고딕"/>
                <a:ea typeface="맑은 고딕"/>
              </a:rPr>
              <a:t>고객군</a:t>
            </a:r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E4935-231F-D793-77AA-0EBFEEA0B59C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8408D26-54A8-44AA-B7F8-DEB3A33FCE6E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3A18D8-5122-2E39-28B3-5F6E186C7083}"/>
              </a:ext>
            </a:extLst>
          </p:cNvPr>
          <p:cNvSpPr txBox="1"/>
          <p:nvPr/>
        </p:nvSpPr>
        <p:spPr>
          <a:xfrm>
            <a:off x="1111652" y="112892"/>
            <a:ext cx="84232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 - 20대 신규 고객 유입, 30대 고객 유지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55B05-3B10-99A7-2362-9C5E09CC753D}"/>
              </a:ext>
            </a:extLst>
          </p:cNvPr>
          <p:cNvSpPr txBox="1"/>
          <p:nvPr/>
        </p:nvSpPr>
        <p:spPr>
          <a:xfrm>
            <a:off x="10885572" y="397372"/>
            <a:ext cx="23456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</a:t>
            </a:r>
            <a:r>
              <a:rPr lang="ko-KR" altLang="en-US" sz="2000" b="1" err="1">
                <a:solidFill>
                  <a:schemeClr val="bg1"/>
                </a:solidFill>
                <a:latin typeface="맑은 고딕"/>
                <a:ea typeface="맑은 고딕"/>
              </a:rPr>
              <a:t>고객군</a:t>
            </a:r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7845D-9B32-532A-31CC-904FA045F939}"/>
              </a:ext>
            </a:extLst>
          </p:cNvPr>
          <p:cNvSpPr txBox="1"/>
          <p:nvPr/>
        </p:nvSpPr>
        <p:spPr>
          <a:xfrm>
            <a:off x="417596" y="5242681"/>
            <a:ext cx="1111182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600" b="1">
              <a:solidFill>
                <a:srgbClr val="000000"/>
              </a:solidFill>
              <a:latin typeface="Malgun Gothic"/>
              <a:ea typeface="Malgun Gothic"/>
            </a:endParaRPr>
          </a:p>
          <a:p>
            <a:pPr algn="ctr"/>
            <a:r>
              <a:rPr lang="en-US" altLang="ko-KR" sz="1600" b="1">
                <a:latin typeface="Malgun Gothic"/>
                <a:ea typeface="맑은 고딕"/>
              </a:rPr>
              <a:t>2020</a:t>
            </a:r>
            <a:r>
              <a:rPr lang="ko-KR" altLang="en-US" sz="1600" b="1">
                <a:latin typeface="Malgun Gothic"/>
                <a:ea typeface="Malgun Gothic"/>
              </a:rPr>
              <a:t>년</a:t>
            </a:r>
            <a:r>
              <a:rPr lang="en-US" altLang="ko-KR" sz="1600" b="1">
                <a:latin typeface="Malgun Gothic"/>
                <a:ea typeface="맑은 고딕"/>
              </a:rPr>
              <a:t> </a:t>
            </a:r>
            <a:r>
              <a:rPr lang="ko-KR" altLang="en-US" sz="1600" b="1">
                <a:latin typeface="Malgun Gothic"/>
                <a:ea typeface="Malgun Gothic"/>
              </a:rPr>
              <a:t>대비</a:t>
            </a:r>
            <a:r>
              <a:rPr lang="en-US" altLang="ko-KR" sz="1600" b="1">
                <a:latin typeface="Malgun Gothic"/>
                <a:ea typeface="맑은 고딕"/>
              </a:rPr>
              <a:t> 2021</a:t>
            </a:r>
            <a:r>
              <a:rPr lang="ko-KR" altLang="en-US" sz="1600" b="1">
                <a:latin typeface="Malgun Gothic"/>
                <a:ea typeface="Malgun Gothic"/>
              </a:rPr>
              <a:t>년</a:t>
            </a:r>
            <a:r>
              <a:rPr lang="ko-KR" altLang="en-US" sz="1600">
                <a:latin typeface="Malgun Gothic"/>
                <a:ea typeface="Malgun Gothic"/>
              </a:rPr>
              <a:t>에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en-US" altLang="ko-KR" sz="1600" b="1">
                <a:latin typeface="Malgun Gothic"/>
                <a:ea typeface="맑은 고딕"/>
              </a:rPr>
              <a:t>C</a:t>
            </a:r>
            <a:r>
              <a:rPr lang="ko-KR" altLang="en-US" sz="1600" b="1">
                <a:latin typeface="Malgun Gothic"/>
                <a:ea typeface="Malgun Gothic"/>
              </a:rPr>
              <a:t>그룹</a:t>
            </a:r>
            <a:r>
              <a:rPr lang="ko-KR" altLang="en-US" sz="1600">
                <a:latin typeface="Malgun Gothic"/>
                <a:ea typeface="Malgun Gothic"/>
              </a:rPr>
              <a:t>에서</a:t>
            </a:r>
            <a:r>
              <a:rPr lang="en-US" altLang="ko-KR" sz="1600">
                <a:latin typeface="Malgun Gothic"/>
                <a:ea typeface="맑은 고딕"/>
              </a:rPr>
              <a:t> 20</a:t>
            </a:r>
            <a:r>
              <a:rPr lang="ko-KR" altLang="en-US" sz="1600">
                <a:latin typeface="Malgun Gothic"/>
                <a:ea typeface="Malgun Gothic"/>
              </a:rPr>
              <a:t>대의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방문횟수가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증가, 이는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코로나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장기화의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영향</a:t>
            </a:r>
            <a:r>
              <a:rPr lang="en-US" altLang="ko-KR" sz="1600">
                <a:latin typeface="Malgun Gothic"/>
                <a:ea typeface="맑은 고딕"/>
              </a:rPr>
              <a:t> </a:t>
            </a:r>
            <a:r>
              <a:rPr lang="ko-KR" altLang="en-US" sz="1600">
                <a:latin typeface="Malgun Gothic"/>
                <a:ea typeface="Malgun Gothic"/>
              </a:rPr>
              <a:t>추정</a:t>
            </a:r>
            <a:endParaRPr lang="en-US" altLang="ko-KR" sz="1600">
              <a:latin typeface="Malgun Gothic"/>
              <a:ea typeface="Malgun Gothic"/>
            </a:endParaRPr>
          </a:p>
          <a:p>
            <a:pPr algn="ctr"/>
            <a:r>
              <a:rPr lang="ko-KR" altLang="en-US" sz="1600">
                <a:latin typeface="Malgun Gothic"/>
                <a:ea typeface="Malgun Gothic"/>
              </a:rPr>
              <a:t>다른 그룹에서의 방문 횟수의 변화가 없으므로 </a:t>
            </a:r>
            <a:r>
              <a:rPr lang="ko-KR" altLang="en-US" sz="1600" b="1">
                <a:latin typeface="Malgun Gothic"/>
                <a:ea typeface="Malgun Gothic"/>
              </a:rPr>
              <a:t>20대 신규 고객</a:t>
            </a:r>
            <a:r>
              <a:rPr lang="ko-KR" altLang="en-US" sz="1600">
                <a:latin typeface="Malgun Gothic"/>
                <a:ea typeface="Malgun Gothic"/>
              </a:rPr>
              <a:t>의 유입으로 판단</a:t>
            </a:r>
          </a:p>
          <a:p>
            <a:pPr algn="ctr"/>
            <a:endParaRPr lang="en-US" altLang="ko-KR" sz="1600">
              <a:latin typeface="Malgun Gothic"/>
              <a:ea typeface="맑은 고딕"/>
            </a:endParaRPr>
          </a:p>
          <a:p>
            <a:pPr algn="ctr"/>
            <a:r>
              <a:rPr lang="ko-KR" sz="1600" b="1">
                <a:solidFill>
                  <a:srgbClr val="FF0000"/>
                </a:solidFill>
                <a:latin typeface="Malgun Gothic"/>
                <a:ea typeface="Malgun Gothic"/>
              </a:rPr>
              <a:t>     20대 대학생 신규 고객</a:t>
            </a:r>
            <a:r>
              <a:rPr lang="ko-KR" sz="1600" b="1">
                <a:solidFill>
                  <a:srgbClr val="0A0A0A"/>
                </a:solidFill>
                <a:latin typeface="Malgun Gothic"/>
                <a:ea typeface="Malgun Gothic"/>
              </a:rPr>
              <a:t>과 </a:t>
            </a:r>
            <a:r>
              <a:rPr lang="ko-KR" sz="1600" b="1">
                <a:solidFill>
                  <a:srgbClr val="FF0000"/>
                </a:solidFill>
                <a:latin typeface="Malgun Gothic"/>
                <a:ea typeface="Malgun Gothic"/>
              </a:rPr>
              <a:t>30대 직장인 고객</a:t>
            </a:r>
            <a:r>
              <a:rPr lang="ko-KR" sz="1600" b="1">
                <a:solidFill>
                  <a:srgbClr val="0A0A0A"/>
                </a:solidFill>
                <a:latin typeface="Malgun Gothic"/>
                <a:ea typeface="Malgun Gothic"/>
              </a:rPr>
              <a:t>을 대상으로 하는 </a:t>
            </a:r>
            <a:r>
              <a:rPr lang="ko-KR" altLang="en-US" sz="1600" b="1">
                <a:solidFill>
                  <a:srgbClr val="0A0A0A"/>
                </a:solidFill>
                <a:latin typeface="Malgun Gothic"/>
                <a:ea typeface="Malgun Gothic"/>
              </a:rPr>
              <a:t>전략</a:t>
            </a:r>
            <a:r>
              <a:rPr lang="ko-KR" sz="1600" b="1">
                <a:solidFill>
                  <a:srgbClr val="0A0A0A"/>
                </a:solidFill>
                <a:latin typeface="Malgun Gothic"/>
                <a:ea typeface="Malgun Gothic"/>
              </a:rPr>
              <a:t> 필요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EBC713-8387-23BD-E9C0-57B7F14A167E}"/>
              </a:ext>
            </a:extLst>
          </p:cNvPr>
          <p:cNvSpPr txBox="1"/>
          <p:nvPr/>
        </p:nvSpPr>
        <p:spPr>
          <a:xfrm>
            <a:off x="1326547" y="803135"/>
            <a:ext cx="431514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>
                <a:latin typeface="Malgun Gothic"/>
                <a:ea typeface="Malgun Gothic"/>
              </a:rPr>
              <a:t>① </a:t>
            </a:r>
            <a:r>
              <a:rPr lang="ko-KR" altLang="en-US" sz="1600">
                <a:latin typeface="Malgun Gothic"/>
                <a:ea typeface="Malgun Gothic"/>
              </a:rPr>
              <a:t>&lt;2020 고객등급별 연령대별 방문 횟수&gt;</a:t>
            </a:r>
            <a:endParaRPr lang="ko-KR" sz="1600">
              <a:latin typeface="Malgun Gothic"/>
              <a:ea typeface="Malgun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3EE30F-BCDB-81FA-5854-45B1490691D7}"/>
              </a:ext>
            </a:extLst>
          </p:cNvPr>
          <p:cNvSpPr txBox="1"/>
          <p:nvPr/>
        </p:nvSpPr>
        <p:spPr>
          <a:xfrm>
            <a:off x="7211373" y="803134"/>
            <a:ext cx="431514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>
                <a:latin typeface="Malgun Gothic"/>
                <a:ea typeface="Malgun Gothic"/>
              </a:rPr>
              <a:t>② </a:t>
            </a:r>
            <a:r>
              <a:rPr lang="ko-KR" altLang="en-US" sz="1600">
                <a:ea typeface="맑은 고딕"/>
              </a:rPr>
              <a:t>&lt;2021 고객등급별 연령대별 방문 횟수&gt;</a:t>
            </a:r>
            <a:endParaRPr lang="ko-KR" sz="1600"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5B95A3-9785-E2A2-BAC5-DA4D4D6B17BB}"/>
              </a:ext>
            </a:extLst>
          </p:cNvPr>
          <p:cNvSpPr/>
          <p:nvPr/>
        </p:nvSpPr>
        <p:spPr>
          <a:xfrm>
            <a:off x="415374" y="4235318"/>
            <a:ext cx="11463415" cy="2374469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CFF6E0-74FC-50A7-8C52-24F28E17B913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86E803-B773-4874-E941-D6D6B168CCEF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4FDE9-2D3F-03D5-B630-CA7C7A1A3B78}"/>
              </a:ext>
            </a:extLst>
          </p:cNvPr>
          <p:cNvSpPr txBox="1"/>
          <p:nvPr/>
        </p:nvSpPr>
        <p:spPr>
          <a:xfrm>
            <a:off x="1111651" y="112892"/>
            <a:ext cx="882876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2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20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대 신규 고객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, 30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대 고객 타깃 매출 증대 전략 필요 - 고객</a:t>
            </a:r>
            <a:endParaRPr lang="ko-KR" altLang="en-US" sz="16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10">
            <a:extLst>
              <a:ext uri="{FF2B5EF4-FFF2-40B4-BE49-F238E27FC236}">
                <a16:creationId xmlns:a16="http://schemas.microsoft.com/office/drawing/2014/main" id="{1FA338A3-1B93-38DD-0E0D-6572AE50C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pic>
        <p:nvPicPr>
          <p:cNvPr id="26" name="그림 28">
            <a:extLst>
              <a:ext uri="{FF2B5EF4-FFF2-40B4-BE49-F238E27FC236}">
                <a16:creationId xmlns:a16="http://schemas.microsoft.com/office/drawing/2014/main" id="{8E4FD30E-9D16-D8C3-6A11-4C0EA3EDA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" y="1213470"/>
            <a:ext cx="5429250" cy="296420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8886A0-EABB-E0B7-C0EC-874DC6E36357}"/>
              </a:ext>
            </a:extLst>
          </p:cNvPr>
          <p:cNvSpPr/>
          <p:nvPr/>
        </p:nvSpPr>
        <p:spPr>
          <a:xfrm>
            <a:off x="4100773" y="1218622"/>
            <a:ext cx="1668415" cy="2495493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7A49416-2AE3-20DE-2AB2-D2636F23B904}"/>
              </a:ext>
            </a:extLst>
          </p:cNvPr>
          <p:cNvSpPr/>
          <p:nvPr/>
        </p:nvSpPr>
        <p:spPr>
          <a:xfrm>
            <a:off x="6417740" y="4846134"/>
            <a:ext cx="513067" cy="22863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9B016C1E-037A-C869-E420-A7C72B8A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394" y="1143904"/>
            <a:ext cx="5424487" cy="29247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E9B85F-8B37-55A6-8112-BE2024C30BD7}"/>
              </a:ext>
            </a:extLst>
          </p:cNvPr>
          <p:cNvSpPr/>
          <p:nvPr/>
        </p:nvSpPr>
        <p:spPr>
          <a:xfrm>
            <a:off x="10004156" y="1218621"/>
            <a:ext cx="1506818" cy="2423527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B167D-4BB5-FF79-C10C-A7F22BA14F39}"/>
              </a:ext>
            </a:extLst>
          </p:cNvPr>
          <p:cNvSpPr txBox="1"/>
          <p:nvPr/>
        </p:nvSpPr>
        <p:spPr>
          <a:xfrm>
            <a:off x="7562850" y="4638675"/>
            <a:ext cx="28289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  <a:latin typeface="Malgun Gothic"/>
                <a:ea typeface="맑은 고딕"/>
              </a:rPr>
              <a:t>1</a:t>
            </a:r>
            <a:r>
              <a:rPr lang="ko-KR" sz="1600">
                <a:solidFill>
                  <a:srgbClr val="FF0000"/>
                </a:solidFill>
                <a:ea typeface="Malgun Gothic"/>
              </a:rPr>
              <a:t>순위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타깃:</a:t>
            </a:r>
            <a:r>
              <a:rPr lang="en-US" altLang="ko-KR" sz="1600">
                <a:latin typeface="Malgun Gothic"/>
                <a:ea typeface="맑은 고딕"/>
              </a:rPr>
              <a:t> 30</a:t>
            </a:r>
            <a:r>
              <a:rPr lang="ko-KR" sz="1600">
                <a:ea typeface="Malgun Gothic"/>
              </a:rPr>
              <a:t>대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직장인 </a:t>
            </a:r>
            <a:r>
              <a:rPr lang="en-US" altLang="ko-KR" sz="1600">
                <a:latin typeface="Malgun Gothic"/>
                <a:ea typeface="맑은 고딕"/>
              </a:rPr>
              <a:t>​</a:t>
            </a:r>
          </a:p>
          <a:p>
            <a:r>
              <a:rPr lang="en-US" altLang="ko-KR" sz="1600">
                <a:solidFill>
                  <a:srgbClr val="FF0000"/>
                </a:solidFill>
                <a:latin typeface="Malgun Gothic"/>
                <a:ea typeface="맑은 고딕"/>
              </a:rPr>
              <a:t>2</a:t>
            </a:r>
            <a:r>
              <a:rPr lang="ko-KR" sz="1600">
                <a:solidFill>
                  <a:srgbClr val="FF0000"/>
                </a:solidFill>
                <a:ea typeface="Malgun Gothic"/>
              </a:rPr>
              <a:t>순위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타깃: </a:t>
            </a:r>
            <a:r>
              <a:rPr lang="en-US" altLang="ko-KR" sz="1600">
                <a:latin typeface="Malgun Gothic"/>
                <a:ea typeface="맑은 고딕"/>
              </a:rPr>
              <a:t>20</a:t>
            </a:r>
            <a:r>
              <a:rPr lang="ko-KR" sz="1600">
                <a:ea typeface="Malgun Gothic"/>
              </a:rPr>
              <a:t>대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대학생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E93C42-2E6D-1ADE-2529-054F0FCC4927}"/>
              </a:ext>
            </a:extLst>
          </p:cNvPr>
          <p:cNvSpPr txBox="1"/>
          <p:nvPr/>
        </p:nvSpPr>
        <p:spPr>
          <a:xfrm>
            <a:off x="981075" y="4486275"/>
            <a:ext cx="535305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>
                <a:ea typeface="Malgun Gothic"/>
              </a:rPr>
              <a:t>&lt;고객등급별 연령대별 방문 횟수</a:t>
            </a:r>
            <a:r>
              <a:rPr lang="en-US" altLang="ko-KR" sz="1600" b="1">
                <a:latin typeface="Malgun Gothic"/>
                <a:ea typeface="맑은 고딕"/>
              </a:rPr>
              <a:t>&gt;</a:t>
            </a:r>
            <a:r>
              <a:rPr lang="ko-KR" sz="1600">
                <a:ea typeface="Malgun Gothic"/>
              </a:rPr>
              <a:t>​</a:t>
            </a:r>
          </a:p>
          <a:p>
            <a:r>
              <a:rPr lang="en-US" altLang="ko-KR" sz="1600" b="1">
                <a:latin typeface="Malgun Gothic"/>
                <a:ea typeface="맑은 고딕"/>
              </a:rPr>
              <a:t>A</a:t>
            </a:r>
            <a:r>
              <a:rPr lang="ko-KR" sz="1600" b="1">
                <a:ea typeface="Malgun Gothic"/>
              </a:rPr>
              <a:t>그룹 </a:t>
            </a:r>
            <a:r>
              <a:rPr lang="en-US" altLang="ko-KR" sz="1600">
                <a:latin typeface="Malgun Gothic"/>
                <a:ea typeface="맑은 고딕"/>
              </a:rPr>
              <a:t>30</a:t>
            </a:r>
            <a:r>
              <a:rPr lang="ko-KR" sz="1600">
                <a:ea typeface="Malgun Gothic"/>
              </a:rPr>
              <a:t>대의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방문횟수가</a:t>
            </a:r>
            <a:r>
              <a:rPr lang="en-US" altLang="ko-KR" sz="1600">
                <a:latin typeface="Malgun Gothic"/>
                <a:ea typeface="맑은 고딕"/>
              </a:rPr>
              <a:t> 1</a:t>
            </a:r>
            <a:r>
              <a:rPr lang="ko-KR" sz="1600">
                <a:ea typeface="Malgun Gothic"/>
              </a:rPr>
              <a:t>등</a:t>
            </a:r>
            <a:r>
              <a:rPr lang="en-US" altLang="ko-KR" sz="1600">
                <a:latin typeface="Malgun Gothic"/>
                <a:ea typeface="맑은 고딕"/>
              </a:rPr>
              <a:t>, 20</a:t>
            </a:r>
            <a:r>
              <a:rPr lang="ko-KR" sz="1600">
                <a:ea typeface="Malgun Gothic"/>
              </a:rPr>
              <a:t>대의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방문횟수가</a:t>
            </a:r>
            <a:r>
              <a:rPr lang="en-US" altLang="ko-KR" sz="1600">
                <a:latin typeface="Malgun Gothic"/>
                <a:ea typeface="맑은 고딕"/>
              </a:rPr>
              <a:t> 2</a:t>
            </a:r>
            <a:r>
              <a:rPr lang="ko-KR" altLang="en-US" sz="1600">
                <a:latin typeface="Malgun Gothic"/>
                <a:ea typeface="맑은 고딕"/>
              </a:rPr>
              <a:t>등</a:t>
            </a:r>
            <a:r>
              <a:rPr lang="en-US" altLang="ko-KR" sz="1600">
                <a:latin typeface="Malgun Gothic"/>
                <a:ea typeface="맑은 고딕"/>
              </a:rPr>
              <a:t>​</a:t>
            </a:r>
          </a:p>
          <a:p>
            <a:r>
              <a:rPr lang="en-US" altLang="ko-KR" sz="1600" b="1">
                <a:latin typeface="Malgun Gothic"/>
                <a:ea typeface="맑은 고딕"/>
              </a:rPr>
              <a:t>C</a:t>
            </a:r>
            <a:r>
              <a:rPr lang="ko-KR" sz="1600" b="1">
                <a:ea typeface="Malgun Gothic"/>
              </a:rPr>
              <a:t>그룹</a:t>
            </a:r>
            <a:r>
              <a:rPr lang="en-US" altLang="ko-KR" sz="1600">
                <a:latin typeface="Malgun Gothic"/>
                <a:ea typeface="맑은 고딕"/>
              </a:rPr>
              <a:t> 20</a:t>
            </a:r>
            <a:r>
              <a:rPr lang="ko-KR" sz="1600">
                <a:ea typeface="Malgun Gothic"/>
              </a:rPr>
              <a:t>대의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방문횟수가</a:t>
            </a:r>
            <a:r>
              <a:rPr lang="en-US" altLang="ko-KR" sz="1600">
                <a:latin typeface="Malgun Gothic"/>
                <a:ea typeface="맑은 고딕"/>
              </a:rPr>
              <a:t> 1</a:t>
            </a:r>
            <a:r>
              <a:rPr lang="ko-KR" sz="1600">
                <a:ea typeface="Malgun Gothic"/>
              </a:rPr>
              <a:t>등</a:t>
            </a:r>
            <a:r>
              <a:rPr lang="en-US" altLang="ko-KR" sz="1600">
                <a:latin typeface="Malgun Gothic"/>
                <a:ea typeface="맑은 고딕"/>
              </a:rPr>
              <a:t>, 30</a:t>
            </a:r>
            <a:r>
              <a:rPr lang="ko-KR" sz="1600">
                <a:ea typeface="Malgun Gothic"/>
              </a:rPr>
              <a:t>대의</a:t>
            </a:r>
            <a:r>
              <a:rPr lang="en-US" altLang="ko-KR" sz="1600">
                <a:latin typeface="Malgun Gothic"/>
                <a:ea typeface="맑은 고딕"/>
              </a:rPr>
              <a:t> </a:t>
            </a:r>
            <a:r>
              <a:rPr lang="ko-KR" sz="1600">
                <a:ea typeface="Malgun Gothic"/>
              </a:rPr>
              <a:t>방문횟수가</a:t>
            </a:r>
            <a:r>
              <a:rPr lang="en-US" altLang="ko-KR" sz="1600">
                <a:latin typeface="Malgun Gothic"/>
                <a:ea typeface="맑은 고딕"/>
              </a:rPr>
              <a:t> 2</a:t>
            </a:r>
            <a:r>
              <a:rPr lang="ko-KR" sz="1600">
                <a:ea typeface="Malgun Gothic"/>
              </a:rPr>
              <a:t>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92BA8-827A-ABC1-C270-1A8A1AD0D75A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8/15 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89C438C2-7BF5-FD2E-BB43-A75A6B268BDF}"/>
              </a:ext>
            </a:extLst>
          </p:cNvPr>
          <p:cNvSpPr/>
          <p:nvPr/>
        </p:nvSpPr>
        <p:spPr>
          <a:xfrm>
            <a:off x="2591694" y="6288494"/>
            <a:ext cx="213275" cy="16943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9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4BBBB1-C0DD-D630-7075-9524DD361B67}"/>
              </a:ext>
            </a:extLst>
          </p:cNvPr>
          <p:cNvSpPr txBox="1"/>
          <p:nvPr/>
        </p:nvSpPr>
        <p:spPr>
          <a:xfrm>
            <a:off x="1468478" y="1022987"/>
            <a:ext cx="25122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>
                <a:latin typeface="Malgun Gothic"/>
                <a:ea typeface="Malgun Gothic"/>
              </a:rPr>
              <a:t>① </a:t>
            </a:r>
            <a:r>
              <a:rPr lang="en-US" altLang="ko-KR" sz="1600">
                <a:latin typeface="Malgun Gothic"/>
                <a:ea typeface="맑은 고딕"/>
              </a:rPr>
              <a:t>&lt;</a:t>
            </a:r>
            <a:r>
              <a:rPr lang="ko-KR" altLang="en-US" sz="1600">
                <a:latin typeface="Malgun Gothic"/>
                <a:ea typeface="+mn-lt"/>
              </a:rPr>
              <a:t>월별</a:t>
            </a:r>
            <a:r>
              <a:rPr lang="en-US" altLang="ko-KR" sz="1600">
                <a:latin typeface="Malgun Gothic"/>
                <a:ea typeface="+mn-lt"/>
              </a:rPr>
              <a:t> </a:t>
            </a:r>
            <a:r>
              <a:rPr lang="ko-KR" altLang="en-US" sz="1600">
                <a:latin typeface="Malgun Gothic"/>
                <a:ea typeface="+mn-lt"/>
              </a:rPr>
              <a:t>매출</a:t>
            </a:r>
            <a:r>
              <a:rPr lang="en-US" altLang="ko-KR" sz="1600">
                <a:latin typeface="Malgun Gothic"/>
                <a:ea typeface="+mn-lt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4F5AF-AE55-B8DB-0CA0-2389A0939129}"/>
              </a:ext>
            </a:extLst>
          </p:cNvPr>
          <p:cNvSpPr txBox="1"/>
          <p:nvPr/>
        </p:nvSpPr>
        <p:spPr>
          <a:xfrm>
            <a:off x="372586" y="4320215"/>
            <a:ext cx="11449131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b="1">
                <a:latin typeface="Malgun Gothic"/>
                <a:ea typeface="맑은 고딕"/>
              </a:rPr>
              <a:t>&lt;</a:t>
            </a:r>
            <a:r>
              <a:rPr lang="en-US" altLang="ko-KR" sz="1600" b="1" err="1">
                <a:latin typeface="Malgun Gothic"/>
                <a:ea typeface="맑은 고딕"/>
              </a:rPr>
              <a:t>월별</a:t>
            </a:r>
            <a:r>
              <a:rPr lang="en-US" altLang="ko-KR" sz="1600" b="1">
                <a:latin typeface="Malgun Gothic"/>
                <a:ea typeface="맑은 고딕"/>
              </a:rPr>
              <a:t> </a:t>
            </a:r>
            <a:r>
              <a:rPr lang="en-US" altLang="ko-KR" sz="1600" b="1" err="1">
                <a:latin typeface="Malgun Gothic"/>
                <a:ea typeface="맑은 고딕"/>
              </a:rPr>
              <a:t>매출</a:t>
            </a:r>
            <a:r>
              <a:rPr lang="en-US" altLang="ko-KR" sz="1600" b="1">
                <a:latin typeface="Malgun Gothic"/>
                <a:ea typeface="맑은 고딕"/>
              </a:rPr>
              <a:t>&gt;</a:t>
            </a:r>
          </a:p>
          <a:p>
            <a:pPr algn="ctr"/>
            <a:r>
              <a:rPr lang="en-US" altLang="ko-KR" sz="1600">
                <a:latin typeface="Malgun Gothic"/>
                <a:ea typeface="+mn-lt"/>
                <a:cs typeface="Arial"/>
              </a:rPr>
              <a:t>2020년, 2021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년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모두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매출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 err="1">
                <a:latin typeface="Malgun Gothic"/>
                <a:ea typeface="Malgun Gothic"/>
                <a:cs typeface="Arial"/>
              </a:rPr>
              <a:t>증가량이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2</a:t>
            </a:r>
            <a:r>
              <a:rPr lang="ko-KR" sz="1600">
                <a:latin typeface="Malgun Gothic"/>
                <a:ea typeface="Malgun Gothic"/>
                <a:cs typeface="Arial"/>
              </a:rPr>
              <a:t>월부터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증가하다가 10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월에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감소하는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사이클</a:t>
            </a:r>
            <a:endParaRPr lang="en-US" altLang="ko-KR" sz="1600">
              <a:latin typeface="Malgun Gothic"/>
              <a:ea typeface="Malgun Gothic"/>
              <a:cs typeface="Arial"/>
            </a:endParaRPr>
          </a:p>
          <a:p>
            <a:pPr algn="ctr"/>
            <a:r>
              <a:rPr lang="en-US" altLang="ko-KR" sz="1600">
                <a:latin typeface="Malgun Gothic"/>
                <a:ea typeface="맑은 고딕"/>
                <a:cs typeface="Arial"/>
              </a:rPr>
              <a:t>2020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년에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비해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2021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년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7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월에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전체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품목의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매출액이</a:t>
            </a:r>
            <a:r>
              <a:rPr lang="en-US" sz="1600">
                <a:latin typeface="Malgun Gothic"/>
                <a:ea typeface="+mn-lt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눈에</a:t>
            </a:r>
            <a:r>
              <a:rPr lang="en-US" sz="1600">
                <a:latin typeface="Malgun Gothic"/>
                <a:ea typeface="+mn-lt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띄게</a:t>
            </a:r>
            <a:r>
              <a:rPr lang="en-US" altLang="ko-KR" sz="1600">
                <a:latin typeface="Malgun Gothic"/>
                <a:ea typeface="맑은 고딕"/>
                <a:cs typeface="Arial"/>
              </a:rPr>
              <a:t> 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급증, 이는 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2021</a:t>
            </a:r>
            <a:r>
              <a:rPr lang="ko-KR" altLang="en-US" sz="1600">
                <a:latin typeface="Malgun Gothic"/>
                <a:ea typeface="Malgun Gothic"/>
                <a:cs typeface="Arial"/>
              </a:rPr>
              <a:t>년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7</a:t>
            </a:r>
            <a:r>
              <a:rPr lang="ko-KR" sz="1600">
                <a:latin typeface="Malgun Gothic"/>
                <a:ea typeface="Malgun Gothic"/>
                <a:cs typeface="Arial"/>
              </a:rPr>
              <a:t>월에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en-US" altLang="ko-KR" sz="1600" err="1">
                <a:latin typeface="Malgun Gothic"/>
                <a:ea typeface="+mn-lt"/>
                <a:cs typeface="Arial"/>
              </a:rPr>
              <a:t>개최된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도쿄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올림픽의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ko-KR" sz="1600">
                <a:latin typeface="Malgun Gothic"/>
                <a:ea typeface="Malgun Gothic"/>
                <a:cs typeface="Arial"/>
              </a:rPr>
              <a:t>영향</a:t>
            </a:r>
            <a:r>
              <a:rPr lang="en-US" altLang="ko-KR" sz="1600">
                <a:latin typeface="Malgun Gothic"/>
                <a:ea typeface="+mn-lt"/>
                <a:cs typeface="Arial"/>
              </a:rPr>
              <a:t> </a:t>
            </a:r>
            <a:r>
              <a:rPr lang="en-US" altLang="ko-KR" sz="1600" err="1">
                <a:latin typeface="Malgun Gothic"/>
                <a:ea typeface="+mn-lt"/>
                <a:cs typeface="Arial"/>
              </a:rPr>
              <a:t>추정</a:t>
            </a:r>
            <a:endParaRPr lang="ko-KR" sz="1600">
              <a:latin typeface="Malgun Gothic"/>
              <a:ea typeface="Malgun Gothic"/>
              <a:cs typeface="Arial"/>
            </a:endParaRPr>
          </a:p>
          <a:p>
            <a:pPr algn="ctr"/>
            <a:endParaRPr lang="en-US" altLang="ko-KR" sz="1600">
              <a:latin typeface="Malgun Gothic"/>
              <a:ea typeface="맑은 고딕"/>
              <a:cs typeface="Arial"/>
            </a:endParaRPr>
          </a:p>
          <a:p>
            <a:pPr algn="ctr"/>
            <a:r>
              <a:rPr lang="ko-KR" altLang="en-US" sz="1600" b="1">
                <a:latin typeface="Malgun Gothic"/>
                <a:ea typeface="Malgun Gothic"/>
              </a:rPr>
              <a:t>&lt;월에 따른 연령대별 매출&gt;</a:t>
            </a:r>
            <a:endParaRPr lang="ko-KR" sz="1600" b="1">
              <a:latin typeface="Malgun Gothic"/>
              <a:ea typeface="Malgun Gothic"/>
            </a:endParaRPr>
          </a:p>
          <a:p>
            <a:pPr algn="ctr"/>
            <a:r>
              <a:rPr lang="ko-KR" altLang="en-US" sz="1600">
                <a:latin typeface="Malgun Gothic"/>
                <a:ea typeface="Malgun Gothic"/>
              </a:rPr>
              <a:t>2020년 대비 2021년 7월에 20대의 매출이 급증</a:t>
            </a:r>
            <a:endParaRPr lang="en-US" altLang="ko-KR" sz="1600" b="1">
              <a:latin typeface="Malgun Gothic"/>
              <a:ea typeface="Malgun Gothic"/>
            </a:endParaRPr>
          </a:p>
          <a:p>
            <a:pPr algn="ctr"/>
            <a:endParaRPr lang="ko-KR" altLang="en-US" sz="1600" b="1">
              <a:latin typeface="Malgun Gothic"/>
              <a:ea typeface="Malgun Gothic"/>
            </a:endParaRPr>
          </a:p>
          <a:p>
            <a:pPr algn="ctr"/>
            <a:r>
              <a:rPr lang="ko-KR" altLang="en-US" sz="1600" b="1">
                <a:latin typeface="Malgun Gothic"/>
                <a:ea typeface="Malgun Gothic"/>
              </a:rPr>
              <a:t>     올림픽과 같은 </a:t>
            </a:r>
            <a:r>
              <a:rPr lang="ko-KR" altLang="en-US" sz="1600" b="1">
                <a:solidFill>
                  <a:srgbClr val="FF0000"/>
                </a:solidFill>
                <a:latin typeface="Malgun Gothic"/>
                <a:ea typeface="Malgun Gothic"/>
              </a:rPr>
              <a:t>이벤트 시 20대를 대상</a:t>
            </a:r>
            <a:r>
              <a:rPr lang="ko-KR" altLang="en-US" sz="1600" b="1">
                <a:latin typeface="Malgun Gothic"/>
                <a:ea typeface="Malgun Gothic"/>
              </a:rPr>
              <a:t> 매출 증대 전략 필요</a:t>
            </a:r>
            <a:endParaRPr lang="en-US" altLang="ko-KR" sz="1600" b="1">
              <a:latin typeface="Malgun Gothic"/>
              <a:ea typeface="Malgun Gothic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324911-F48A-E566-D85C-B460EF120C53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BC13252-CD39-B14B-98A2-4EE2D38EBA2D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6F08A-1489-9523-A7D4-7A4888B14F60}"/>
              </a:ext>
            </a:extLst>
          </p:cNvPr>
          <p:cNvSpPr txBox="1"/>
          <p:nvPr/>
        </p:nvSpPr>
        <p:spPr>
          <a:xfrm>
            <a:off x="1111652" y="112892"/>
            <a:ext cx="78422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 - 이벤트에 따른 매출 증대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CB87E4A-D755-B20A-E91E-E4589F1F5269}"/>
              </a:ext>
            </a:extLst>
          </p:cNvPr>
          <p:cNvSpPr/>
          <p:nvPr/>
        </p:nvSpPr>
        <p:spPr>
          <a:xfrm>
            <a:off x="276944" y="4166738"/>
            <a:ext cx="11630222" cy="220089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A0D7C-9422-F9EA-3072-F1136F09DBA8}"/>
              </a:ext>
            </a:extLst>
          </p:cNvPr>
          <p:cNvSpPr txBox="1"/>
          <p:nvPr/>
        </p:nvSpPr>
        <p:spPr>
          <a:xfrm>
            <a:off x="11246252" y="292597"/>
            <a:ext cx="101219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  <a:latin typeface="맑은 고딕"/>
                <a:ea typeface="맑은 고딕"/>
              </a:rPr>
              <a:t>[시기]</a:t>
            </a:r>
            <a:endParaRPr lang="ko-KR" altLang="en-US" sz="2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0212C-6C8D-E766-A5F1-872A6E9D9CFE}"/>
              </a:ext>
            </a:extLst>
          </p:cNvPr>
          <p:cNvSpPr txBox="1"/>
          <p:nvPr/>
        </p:nvSpPr>
        <p:spPr>
          <a:xfrm>
            <a:off x="10952480" y="-1574800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>
                <a:latin typeface="Arial"/>
                <a:ea typeface="맑은 고딕"/>
                <a:cs typeface="Arial"/>
              </a:rPr>
              <a:t>2020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전년도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동일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시기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4578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2021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(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올림픽시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매출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): 4976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만원</a:t>
            </a:r>
            <a:br>
              <a:rPr lang="en-US" altLang="ko-KR"/>
            </a:br>
            <a:endParaRPr lang="ko-KR" altLang="en-US" sz="1400">
              <a:latin typeface="Arial"/>
              <a:ea typeface="맑은 고딕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99E47-9558-45EA-2DB8-990089FA3B9B}"/>
              </a:ext>
            </a:extLst>
          </p:cNvPr>
          <p:cNvSpPr txBox="1"/>
          <p:nvPr/>
        </p:nvSpPr>
        <p:spPr>
          <a:xfrm>
            <a:off x="4292844" y="1023936"/>
            <a:ext cx="387434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600">
                <a:latin typeface="Malgun Gothic"/>
                <a:ea typeface="Malgun Gothic"/>
              </a:rPr>
              <a:t>② </a:t>
            </a:r>
            <a:r>
              <a:rPr lang="en-US" altLang="ko-KR" sz="1600">
                <a:latin typeface="Malgun Gothic"/>
                <a:ea typeface="맑은 고딕"/>
              </a:rPr>
              <a:t>&lt;2020년,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ko-KR" sz="1600">
                <a:latin typeface="Malgun Gothic"/>
                <a:ea typeface="Malgun Gothic"/>
              </a:rPr>
              <a:t>월에 따른 연령대별 </a:t>
            </a:r>
            <a:r>
              <a:rPr lang="ko-KR" altLang="en-US" sz="1600">
                <a:latin typeface="Malgun Gothic"/>
                <a:ea typeface="Malgun Gothic"/>
              </a:rPr>
              <a:t>매출</a:t>
            </a:r>
            <a:r>
              <a:rPr lang="en-US" altLang="ko-KR" sz="1600">
                <a:latin typeface="Malgun Gothic"/>
                <a:ea typeface="+mn-lt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01C3C-70F5-4179-2709-5CF34FF9EBDD}"/>
              </a:ext>
            </a:extLst>
          </p:cNvPr>
          <p:cNvSpPr txBox="1"/>
          <p:nvPr/>
        </p:nvSpPr>
        <p:spPr>
          <a:xfrm>
            <a:off x="8324492" y="1013801"/>
            <a:ext cx="393444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sz="1600">
                <a:latin typeface="Malgun Gothic"/>
                <a:ea typeface="Malgun Gothic"/>
              </a:rPr>
              <a:t>③</a:t>
            </a:r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en-US" altLang="ko-KR" sz="1600">
                <a:latin typeface="Malgun Gothic"/>
                <a:ea typeface="맑은 고딕"/>
              </a:rPr>
              <a:t>&lt;2021년,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ko-KR" sz="1600">
                <a:latin typeface="Malgun Gothic"/>
                <a:ea typeface="Malgun Gothic"/>
              </a:rPr>
              <a:t>월에 따른 연령대별 매출</a:t>
            </a:r>
            <a:r>
              <a:rPr lang="en-US" altLang="ko-KR" sz="1600">
                <a:latin typeface="Malgun Gothic"/>
                <a:ea typeface="+mn-lt"/>
              </a:rPr>
              <a:t>&gt;</a:t>
            </a:r>
            <a:endParaRPr lang="ko-KR" altLang="en-US" sz="1600"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CC4AB-E9F8-A79E-A5CD-3F4F65B6C408}"/>
              </a:ext>
            </a:extLst>
          </p:cNvPr>
          <p:cNvSpPr/>
          <p:nvPr/>
        </p:nvSpPr>
        <p:spPr>
          <a:xfrm>
            <a:off x="0" y="0"/>
            <a:ext cx="12192000" cy="7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F0BCCBD-8F64-A130-BB1C-53D59586A8E4}"/>
              </a:ext>
            </a:extLst>
          </p:cNvPr>
          <p:cNvSpPr/>
          <p:nvPr/>
        </p:nvSpPr>
        <p:spPr>
          <a:xfrm>
            <a:off x="163512" y="189089"/>
            <a:ext cx="781844" cy="332727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 w="5397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b="1">
                <a:latin typeface="맑은 고딕"/>
                <a:ea typeface="맑은 고딕"/>
              </a:rPr>
              <a:t>04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07B31-83DB-A1C6-F9CB-CA5986D0BB23}"/>
              </a:ext>
            </a:extLst>
          </p:cNvPr>
          <p:cNvSpPr txBox="1"/>
          <p:nvPr/>
        </p:nvSpPr>
        <p:spPr>
          <a:xfrm>
            <a:off x="1111651" y="112892"/>
            <a:ext cx="882876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분석결과 </a:t>
            </a:r>
            <a:r>
              <a:rPr lang="en-US" altLang="ko-KR" sz="2800" b="1">
                <a:solidFill>
                  <a:schemeClr val="bg1"/>
                </a:solidFill>
                <a:latin typeface="맑은 고딕"/>
                <a:ea typeface="맑은 고딕"/>
              </a:rPr>
              <a:t>3</a:t>
            </a:r>
            <a:r>
              <a:rPr lang="ko-KR" altLang="en-US" sz="2800" b="1">
                <a:solidFill>
                  <a:schemeClr val="bg1"/>
                </a:solidFill>
                <a:latin typeface="맑은 고딕"/>
                <a:ea typeface="맑은 고딕"/>
              </a:rPr>
              <a:t>  </a:t>
            </a:r>
            <a:r>
              <a:rPr lang="ko-KR" altLang="en-US" sz="1600" b="1">
                <a:solidFill>
                  <a:schemeClr val="bg1"/>
                </a:solidFill>
                <a:latin typeface="맑은 고딕"/>
                <a:ea typeface="맑은 고딕"/>
              </a:rPr>
              <a:t>이벤트에 따른 매출 증대 전략 필요 - 시기</a:t>
            </a:r>
            <a:r>
              <a:rPr lang="en-US" altLang="ko-KR" sz="1600" b="1">
                <a:solidFill>
                  <a:schemeClr val="bg1"/>
                </a:solidFill>
                <a:latin typeface="맑은 고딕"/>
                <a:ea typeface="맑은 고딕"/>
              </a:rPr>
              <a:t> </a:t>
            </a:r>
            <a:endParaRPr lang="ko-KR" altLang="en-US" sz="2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9">
            <a:extLst>
              <a:ext uri="{FF2B5EF4-FFF2-40B4-BE49-F238E27FC236}">
                <a16:creationId xmlns:a16="http://schemas.microsoft.com/office/drawing/2014/main" id="{C0BA69D4-83AC-EA36-2D5C-FFE877894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7" y="1353350"/>
            <a:ext cx="3632551" cy="26237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66C639-D7BC-8A76-FE99-8AADAF300C99}"/>
              </a:ext>
            </a:extLst>
          </p:cNvPr>
          <p:cNvSpPr/>
          <p:nvPr/>
        </p:nvSpPr>
        <p:spPr>
          <a:xfrm>
            <a:off x="2103799" y="1454821"/>
            <a:ext cx="487939" cy="2129444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1">
            <a:extLst>
              <a:ext uri="{FF2B5EF4-FFF2-40B4-BE49-F238E27FC236}">
                <a16:creationId xmlns:a16="http://schemas.microsoft.com/office/drawing/2014/main" id="{FB986E34-02BE-B114-7573-BEC40B7A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684" y="1353656"/>
            <a:ext cx="3679121" cy="2625381"/>
          </a:xfrm>
          <a:prstGeom prst="rect">
            <a:avLst/>
          </a:prstGeom>
        </p:spPr>
      </p:pic>
      <p:pic>
        <p:nvPicPr>
          <p:cNvPr id="22" name="그림 22">
            <a:extLst>
              <a:ext uri="{FF2B5EF4-FFF2-40B4-BE49-F238E27FC236}">
                <a16:creationId xmlns:a16="http://schemas.microsoft.com/office/drawing/2014/main" id="{D4DB59C6-6ED4-5B8D-4428-B1234A4B1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147" y="1357534"/>
            <a:ext cx="3816030" cy="2681248"/>
          </a:xfrm>
          <a:prstGeom prst="rect">
            <a:avLst/>
          </a:prstGeom>
        </p:spPr>
      </p:pic>
      <p:pic>
        <p:nvPicPr>
          <p:cNvPr id="27" name="그림 10">
            <a:extLst>
              <a:ext uri="{FF2B5EF4-FFF2-40B4-BE49-F238E27FC236}">
                <a16:creationId xmlns:a16="http://schemas.microsoft.com/office/drawing/2014/main" id="{0BD5874E-A833-68A4-0C87-6603F594E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975" y="426863"/>
            <a:ext cx="1266825" cy="2606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02B325-F5E2-FCF0-FF33-9DF67DB84518}"/>
              </a:ext>
            </a:extLst>
          </p:cNvPr>
          <p:cNvSpPr/>
          <p:nvPr/>
        </p:nvSpPr>
        <p:spPr>
          <a:xfrm>
            <a:off x="10242292" y="1784134"/>
            <a:ext cx="258416" cy="431109"/>
          </a:xfrm>
          <a:prstGeom prst="rect">
            <a:avLst/>
          </a:prstGeom>
          <a:solidFill>
            <a:srgbClr val="FFF2CC">
              <a:alpha val="48000"/>
            </a:srgb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1710F02-743A-D8B4-1F3F-C85F48D81058}"/>
              </a:ext>
            </a:extLst>
          </p:cNvPr>
          <p:cNvSpPr/>
          <p:nvPr/>
        </p:nvSpPr>
        <p:spPr>
          <a:xfrm>
            <a:off x="3275722" y="6028220"/>
            <a:ext cx="217792" cy="21910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FC2CF7-BC67-6BD3-C182-B648DB23A948}"/>
              </a:ext>
            </a:extLst>
          </p:cNvPr>
          <p:cNvSpPr txBox="1"/>
          <p:nvPr/>
        </p:nvSpPr>
        <p:spPr>
          <a:xfrm>
            <a:off x="11553733" y="6438621"/>
            <a:ext cx="639262" cy="42108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numCol="2" rtlCol="0" anchor="t">
            <a:normAutofit/>
          </a:bodyPr>
          <a:lstStyle/>
          <a:p>
            <a:pPr algn="r"/>
            <a:r>
              <a:rPr lang="en-US" altLang="ko-KR" sz="1400">
                <a:latin typeface="맑은 고딕"/>
                <a:ea typeface="맑은 고딕"/>
              </a:rPr>
              <a:t>9/15 </a:t>
            </a:r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540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2218</Words>
  <Application>Microsoft Office PowerPoint</Application>
  <PresentationFormat>와이드스크린</PresentationFormat>
  <Paragraphs>432</Paragraphs>
  <Slides>15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HyhwpEQ</vt:lpstr>
      <vt:lpstr>Malgun Gothic</vt:lpstr>
      <vt:lpstr>Malgun Gothic</vt:lpstr>
      <vt:lpstr>여기어때 잘난체</vt:lpstr>
      <vt:lpstr>Arial</vt:lpstr>
      <vt:lpstr>Calibri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승엽 전</dc:creator>
  <cp:lastModifiedBy>baryag517@naver.com</cp:lastModifiedBy>
  <cp:revision>267</cp:revision>
  <dcterms:created xsi:type="dcterms:W3CDTF">2021-12-29T01:58:37Z</dcterms:created>
  <dcterms:modified xsi:type="dcterms:W3CDTF">2022-08-27T05:16:47Z</dcterms:modified>
</cp:coreProperties>
</file>